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2" r:id="rId5"/>
  </p:sldMasterIdLst>
  <p:notesMasterIdLst>
    <p:notesMasterId r:id="rId109"/>
  </p:notesMasterIdLst>
  <p:handoutMasterIdLst>
    <p:handoutMasterId r:id="rId110"/>
  </p:handoutMasterIdLst>
  <p:sldIdLst>
    <p:sldId id="1475" r:id="rId6"/>
    <p:sldId id="1026" r:id="rId7"/>
    <p:sldId id="881" r:id="rId8"/>
    <p:sldId id="898" r:id="rId9"/>
    <p:sldId id="571" r:id="rId10"/>
    <p:sldId id="572" r:id="rId11"/>
    <p:sldId id="957" r:id="rId12"/>
    <p:sldId id="964" r:id="rId13"/>
    <p:sldId id="965" r:id="rId14"/>
    <p:sldId id="966" r:id="rId15"/>
    <p:sldId id="967" r:id="rId16"/>
    <p:sldId id="968" r:id="rId17"/>
    <p:sldId id="969" r:id="rId18"/>
    <p:sldId id="970" r:id="rId19"/>
    <p:sldId id="971" r:id="rId20"/>
    <p:sldId id="972" r:id="rId21"/>
    <p:sldId id="889" r:id="rId22"/>
    <p:sldId id="891" r:id="rId23"/>
    <p:sldId id="954" r:id="rId24"/>
    <p:sldId id="1911" r:id="rId25"/>
    <p:sldId id="684" r:id="rId26"/>
    <p:sldId id="361" r:id="rId27"/>
    <p:sldId id="901" r:id="rId28"/>
    <p:sldId id="902" r:id="rId29"/>
    <p:sldId id="1027" r:id="rId30"/>
    <p:sldId id="721" r:id="rId31"/>
    <p:sldId id="722" r:id="rId32"/>
    <p:sldId id="723" r:id="rId33"/>
    <p:sldId id="724" r:id="rId34"/>
    <p:sldId id="726" r:id="rId35"/>
    <p:sldId id="1088" r:id="rId36"/>
    <p:sldId id="1089" r:id="rId37"/>
    <p:sldId id="1090" r:id="rId38"/>
    <p:sldId id="1091" r:id="rId39"/>
    <p:sldId id="1092" r:id="rId40"/>
    <p:sldId id="1093" r:id="rId41"/>
    <p:sldId id="1094" r:id="rId42"/>
    <p:sldId id="1095" r:id="rId43"/>
    <p:sldId id="1096" r:id="rId44"/>
    <p:sldId id="1097" r:id="rId45"/>
    <p:sldId id="1098" r:id="rId46"/>
    <p:sldId id="1099" r:id="rId47"/>
    <p:sldId id="1100" r:id="rId48"/>
    <p:sldId id="727" r:id="rId49"/>
    <p:sldId id="728" r:id="rId50"/>
    <p:sldId id="849" r:id="rId51"/>
    <p:sldId id="850" r:id="rId52"/>
    <p:sldId id="851" r:id="rId53"/>
    <p:sldId id="730" r:id="rId54"/>
    <p:sldId id="731" r:id="rId55"/>
    <p:sldId id="732" r:id="rId56"/>
    <p:sldId id="733" r:id="rId57"/>
    <p:sldId id="734" r:id="rId58"/>
    <p:sldId id="735" r:id="rId59"/>
    <p:sldId id="736" r:id="rId60"/>
    <p:sldId id="737" r:id="rId61"/>
    <p:sldId id="852" r:id="rId62"/>
    <p:sldId id="853" r:id="rId63"/>
    <p:sldId id="801" r:id="rId64"/>
    <p:sldId id="1102" r:id="rId65"/>
    <p:sldId id="1103" r:id="rId66"/>
    <p:sldId id="1104" r:id="rId67"/>
    <p:sldId id="927" r:id="rId68"/>
    <p:sldId id="1101" r:id="rId69"/>
    <p:sldId id="929" r:id="rId70"/>
    <p:sldId id="930" r:id="rId71"/>
    <p:sldId id="931" r:id="rId72"/>
    <p:sldId id="932" r:id="rId73"/>
    <p:sldId id="933" r:id="rId74"/>
    <p:sldId id="934" r:id="rId75"/>
    <p:sldId id="935" r:id="rId76"/>
    <p:sldId id="936" r:id="rId77"/>
    <p:sldId id="1913" r:id="rId78"/>
    <p:sldId id="1914" r:id="rId79"/>
    <p:sldId id="1915" r:id="rId80"/>
    <p:sldId id="949" r:id="rId81"/>
    <p:sldId id="950" r:id="rId82"/>
    <p:sldId id="980" r:id="rId83"/>
    <p:sldId id="762" r:id="rId84"/>
    <p:sldId id="763" r:id="rId85"/>
    <p:sldId id="764" r:id="rId86"/>
    <p:sldId id="765" r:id="rId87"/>
    <p:sldId id="766" r:id="rId88"/>
    <p:sldId id="767" r:id="rId89"/>
    <p:sldId id="768" r:id="rId90"/>
    <p:sldId id="769" r:id="rId91"/>
    <p:sldId id="810" r:id="rId92"/>
    <p:sldId id="770" r:id="rId93"/>
    <p:sldId id="952" r:id="rId94"/>
    <p:sldId id="1028" r:id="rId95"/>
    <p:sldId id="981" r:id="rId96"/>
    <p:sldId id="835" r:id="rId97"/>
    <p:sldId id="836" r:id="rId98"/>
    <p:sldId id="837" r:id="rId99"/>
    <p:sldId id="955" r:id="rId100"/>
    <p:sldId id="840" r:id="rId101"/>
    <p:sldId id="842" r:id="rId102"/>
    <p:sldId id="843" r:id="rId103"/>
    <p:sldId id="956" r:id="rId104"/>
    <p:sldId id="838" r:id="rId105"/>
    <p:sldId id="846" r:id="rId106"/>
    <p:sldId id="439" r:id="rId107"/>
    <p:sldId id="652" r:id="rId10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pos="29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érogée - Pikaar, Annemarije" initials="D-PA" lastIdx="6" clrIdx="0"/>
  <p:cmAuthor id="2" name="Van Holten, Lauren" initials="VHL" lastIdx="8" clrIdx="1"/>
  <p:cmAuthor id="3" name="Li, Ning" initials="LN" lastIdx="1" clrIdx="2">
    <p:extLst>
      <p:ext uri="{19B8F6BF-5375-455C-9EA6-DF929625EA0E}">
        <p15:presenceInfo xmlns:p15="http://schemas.microsoft.com/office/powerpoint/2012/main" userId="S::Ning.Li@wolterskluwer.com::3529e7bc-75dd-4dbc-a8ff-70d71a9f24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202E"/>
    <a:srgbClr val="474747"/>
    <a:srgbClr val="EA8F00"/>
    <a:srgbClr val="940C72"/>
    <a:srgbClr val="241866"/>
    <a:srgbClr val="FBFBFD"/>
    <a:srgbClr val="FCFCFD"/>
    <a:srgbClr val="FDFD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6" autoAdjust="0"/>
    <p:restoredTop sz="96031" autoAdjust="0"/>
  </p:normalViewPr>
  <p:slideViewPr>
    <p:cSldViewPr snapToObjects="1">
      <p:cViewPr varScale="1">
        <p:scale>
          <a:sx n="83" d="100"/>
          <a:sy n="83" d="100"/>
        </p:scale>
        <p:origin x="108" y="318"/>
      </p:cViewPr>
      <p:guideLst>
        <p:guide orient="horz" pos="1619"/>
        <p:guide pos="2956"/>
      </p:guideLst>
    </p:cSldViewPr>
  </p:slideViewPr>
  <p:outlineViewPr>
    <p:cViewPr>
      <p:scale>
        <a:sx n="33" d="100"/>
        <a:sy n="33" d="100"/>
      </p:scale>
      <p:origin x="0" y="2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presProps" Target="presProp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321C9-ECEC-416B-8844-63516BE3B699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3791B0B-1414-4B82-B06B-1F989272423D}">
      <dgm:prSet/>
      <dgm:spPr/>
      <dgm:t>
        <a:bodyPr/>
        <a:lstStyle/>
        <a:p>
          <a:r>
            <a:rPr lang="en-GB"/>
            <a:t>Lippincott Williams &amp; Wilkins (LWW)</a:t>
          </a:r>
          <a:r>
            <a:rPr lang="zh-CN"/>
            <a:t>是一家国际领先的专业医学出版社；</a:t>
          </a:r>
          <a:endParaRPr lang="en-US"/>
        </a:p>
      </dgm:t>
    </dgm:pt>
    <dgm:pt modelId="{C1EA5CDE-8FFE-4CA0-BA7F-483C4F8E5C0D}" type="parTrans" cxnId="{F753E7D4-6BCC-4C48-BA3B-8704D39C9A3C}">
      <dgm:prSet/>
      <dgm:spPr/>
      <dgm:t>
        <a:bodyPr/>
        <a:lstStyle/>
        <a:p>
          <a:endParaRPr lang="en-US"/>
        </a:p>
      </dgm:t>
    </dgm:pt>
    <dgm:pt modelId="{DB5FF487-D665-4AA0-8341-C2158A801AA2}" type="sibTrans" cxnId="{F753E7D4-6BCC-4C48-BA3B-8704D39C9A3C}">
      <dgm:prSet/>
      <dgm:spPr/>
      <dgm:t>
        <a:bodyPr/>
        <a:lstStyle/>
        <a:p>
          <a:endParaRPr lang="en-US"/>
        </a:p>
      </dgm:t>
    </dgm:pt>
    <dgm:pt modelId="{A839740D-F5A8-425C-828C-0BF05FA38B7B}">
      <dgm:prSet/>
      <dgm:spPr/>
      <dgm:t>
        <a:bodyPr/>
        <a:lstStyle/>
        <a:p>
          <a:r>
            <a:rPr lang="zh-CN"/>
            <a:t>提供高质量、专业的医疗保健信息，涵盖电子和印本资源；</a:t>
          </a:r>
          <a:endParaRPr lang="en-US"/>
        </a:p>
      </dgm:t>
    </dgm:pt>
    <dgm:pt modelId="{FF28BB4D-88BF-4CB1-A010-05068B6C2BCA}" type="parTrans" cxnId="{F542622D-F1F3-4933-9960-48D9848A5D7C}">
      <dgm:prSet/>
      <dgm:spPr/>
      <dgm:t>
        <a:bodyPr/>
        <a:lstStyle/>
        <a:p>
          <a:endParaRPr lang="en-US"/>
        </a:p>
      </dgm:t>
    </dgm:pt>
    <dgm:pt modelId="{20B10567-52B1-4E5F-93C7-C1AE7CD07977}" type="sibTrans" cxnId="{F542622D-F1F3-4933-9960-48D9848A5D7C}">
      <dgm:prSet/>
      <dgm:spPr/>
      <dgm:t>
        <a:bodyPr/>
        <a:lstStyle/>
        <a:p>
          <a:endParaRPr lang="en-US"/>
        </a:p>
      </dgm:t>
    </dgm:pt>
    <dgm:pt modelId="{3D4E08BD-B9DE-4741-A0C7-CC1AE94D1B8A}">
      <dgm:prSet/>
      <dgm:spPr/>
      <dgm:t>
        <a:bodyPr/>
        <a:lstStyle/>
        <a:p>
          <a:r>
            <a:rPr lang="zh-CN"/>
            <a:t>服务于内外科医师、护士、医科学生等医学用户；资源类型包括教科书、期刊、药物指南、电子图书、</a:t>
          </a:r>
          <a:r>
            <a:rPr lang="en-US"/>
            <a:t>iPad</a:t>
          </a:r>
          <a:r>
            <a:rPr lang="zh-CN"/>
            <a:t>客户端等。</a:t>
          </a:r>
          <a:endParaRPr lang="en-US"/>
        </a:p>
      </dgm:t>
    </dgm:pt>
    <dgm:pt modelId="{E8A0A8F1-374E-4445-92ED-2C1588DE7748}" type="parTrans" cxnId="{925976D4-7B3D-4981-ABEB-A94026EE97AD}">
      <dgm:prSet/>
      <dgm:spPr/>
      <dgm:t>
        <a:bodyPr/>
        <a:lstStyle/>
        <a:p>
          <a:endParaRPr lang="en-US"/>
        </a:p>
      </dgm:t>
    </dgm:pt>
    <dgm:pt modelId="{E8FD7E0B-BED0-4C0A-8A0B-AA474D1CDD59}" type="sibTrans" cxnId="{925976D4-7B3D-4981-ABEB-A94026EE97AD}">
      <dgm:prSet/>
      <dgm:spPr/>
      <dgm:t>
        <a:bodyPr/>
        <a:lstStyle/>
        <a:p>
          <a:endParaRPr lang="en-US"/>
        </a:p>
      </dgm:t>
    </dgm:pt>
    <dgm:pt modelId="{4DDDB461-F1B5-4411-B383-9F94CBEC3A2D}">
      <dgm:prSet/>
      <dgm:spPr/>
      <dgm:t>
        <a:bodyPr/>
        <a:lstStyle/>
        <a:p>
          <a:r>
            <a:rPr lang="zh-CN"/>
            <a:t>最早起源于</a:t>
          </a:r>
          <a:r>
            <a:rPr lang="en-US"/>
            <a:t>1792</a:t>
          </a:r>
          <a:r>
            <a:rPr lang="zh-CN"/>
            <a:t>年费城的一家书报摊；在</a:t>
          </a:r>
          <a:r>
            <a:rPr lang="en-US"/>
            <a:t>60</a:t>
          </a:r>
          <a:r>
            <a:rPr lang="zh-CN"/>
            <a:t>年内成长为一家著名的出版商；经过</a:t>
          </a:r>
          <a:r>
            <a:rPr lang="en-US"/>
            <a:t>1978</a:t>
          </a:r>
          <a:r>
            <a:rPr lang="zh-CN"/>
            <a:t>、</a:t>
          </a:r>
          <a:r>
            <a:rPr lang="en-US"/>
            <a:t>1990</a:t>
          </a:r>
          <a:r>
            <a:rPr lang="zh-CN"/>
            <a:t>年的合并，最终于</a:t>
          </a:r>
          <a:r>
            <a:rPr lang="en-US"/>
            <a:t>1998</a:t>
          </a:r>
          <a:r>
            <a:rPr lang="zh-CN"/>
            <a:t>年成为ＬＷＷ。</a:t>
          </a:r>
          <a:endParaRPr lang="en-US"/>
        </a:p>
      </dgm:t>
    </dgm:pt>
    <dgm:pt modelId="{EE2BD074-E04A-4274-9014-E71B029781E1}" type="parTrans" cxnId="{87B62E6A-1CDB-4AED-89B9-E7204B635FDF}">
      <dgm:prSet/>
      <dgm:spPr/>
      <dgm:t>
        <a:bodyPr/>
        <a:lstStyle/>
        <a:p>
          <a:endParaRPr lang="en-US"/>
        </a:p>
      </dgm:t>
    </dgm:pt>
    <dgm:pt modelId="{32CF3AC1-6613-46FF-ABDB-1B55D67C1034}" type="sibTrans" cxnId="{87B62E6A-1CDB-4AED-89B9-E7204B635FDF}">
      <dgm:prSet/>
      <dgm:spPr/>
      <dgm:t>
        <a:bodyPr/>
        <a:lstStyle/>
        <a:p>
          <a:endParaRPr lang="en-US"/>
        </a:p>
      </dgm:t>
    </dgm:pt>
    <dgm:pt modelId="{1479F490-718F-4A08-B0D6-F6153A10BA03}" type="pres">
      <dgm:prSet presAssocID="{D1D321C9-ECEC-416B-8844-63516BE3B699}" presName="linear" presStyleCnt="0">
        <dgm:presLayoutVars>
          <dgm:animLvl val="lvl"/>
          <dgm:resizeHandles val="exact"/>
        </dgm:presLayoutVars>
      </dgm:prSet>
      <dgm:spPr/>
    </dgm:pt>
    <dgm:pt modelId="{2F610251-F765-42B9-BFB7-B8F171E40702}" type="pres">
      <dgm:prSet presAssocID="{83791B0B-1414-4B82-B06B-1F989272423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BF8635B-A44D-4F0E-B738-C3871B3D1743}" type="pres">
      <dgm:prSet presAssocID="{DB5FF487-D665-4AA0-8341-C2158A801AA2}" presName="spacer" presStyleCnt="0"/>
      <dgm:spPr/>
    </dgm:pt>
    <dgm:pt modelId="{5690CC1D-D2C1-4417-B901-D6EA12948B75}" type="pres">
      <dgm:prSet presAssocID="{A839740D-F5A8-425C-828C-0BF05FA38B7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B82A4CB-CF01-4601-BE25-78AC6C8B4864}" type="pres">
      <dgm:prSet presAssocID="{20B10567-52B1-4E5F-93C7-C1AE7CD07977}" presName="spacer" presStyleCnt="0"/>
      <dgm:spPr/>
    </dgm:pt>
    <dgm:pt modelId="{EE59A194-7077-460F-9A85-B5A92C136A5F}" type="pres">
      <dgm:prSet presAssocID="{3D4E08BD-B9DE-4741-A0C7-CC1AE94D1B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574BB1-8DD7-4CFA-8B8E-FBF9D721789A}" type="pres">
      <dgm:prSet presAssocID="{E8FD7E0B-BED0-4C0A-8A0B-AA474D1CDD59}" presName="spacer" presStyleCnt="0"/>
      <dgm:spPr/>
    </dgm:pt>
    <dgm:pt modelId="{5A51F603-F91E-4019-B8E5-F966AF0A4059}" type="pres">
      <dgm:prSet presAssocID="{4DDDB461-F1B5-4411-B383-9F94CBEC3A2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867A01-2AF7-4D0A-B034-E8E484DCF5FD}" type="presOf" srcId="{A839740D-F5A8-425C-828C-0BF05FA38B7B}" destId="{5690CC1D-D2C1-4417-B901-D6EA12948B75}" srcOrd="0" destOrd="0" presId="urn:microsoft.com/office/officeart/2005/8/layout/vList2"/>
    <dgm:cxn modelId="{DDF3C315-E68E-4F17-9B39-1F6D47017AFA}" type="presOf" srcId="{83791B0B-1414-4B82-B06B-1F989272423D}" destId="{2F610251-F765-42B9-BFB7-B8F171E40702}" srcOrd="0" destOrd="0" presId="urn:microsoft.com/office/officeart/2005/8/layout/vList2"/>
    <dgm:cxn modelId="{F542622D-F1F3-4933-9960-48D9848A5D7C}" srcId="{D1D321C9-ECEC-416B-8844-63516BE3B699}" destId="{A839740D-F5A8-425C-828C-0BF05FA38B7B}" srcOrd="1" destOrd="0" parTransId="{FF28BB4D-88BF-4CB1-A010-05068B6C2BCA}" sibTransId="{20B10567-52B1-4E5F-93C7-C1AE7CD07977}"/>
    <dgm:cxn modelId="{87B62E6A-1CDB-4AED-89B9-E7204B635FDF}" srcId="{D1D321C9-ECEC-416B-8844-63516BE3B699}" destId="{4DDDB461-F1B5-4411-B383-9F94CBEC3A2D}" srcOrd="3" destOrd="0" parTransId="{EE2BD074-E04A-4274-9014-E71B029781E1}" sibTransId="{32CF3AC1-6613-46FF-ABDB-1B55D67C1034}"/>
    <dgm:cxn modelId="{E3E24ECE-CEF1-44AB-BE38-28D4FE0C3F7E}" type="presOf" srcId="{4DDDB461-F1B5-4411-B383-9F94CBEC3A2D}" destId="{5A51F603-F91E-4019-B8E5-F966AF0A4059}" srcOrd="0" destOrd="0" presId="urn:microsoft.com/office/officeart/2005/8/layout/vList2"/>
    <dgm:cxn modelId="{925976D4-7B3D-4981-ABEB-A94026EE97AD}" srcId="{D1D321C9-ECEC-416B-8844-63516BE3B699}" destId="{3D4E08BD-B9DE-4741-A0C7-CC1AE94D1B8A}" srcOrd="2" destOrd="0" parTransId="{E8A0A8F1-374E-4445-92ED-2C1588DE7748}" sibTransId="{E8FD7E0B-BED0-4C0A-8A0B-AA474D1CDD59}"/>
    <dgm:cxn modelId="{F753E7D4-6BCC-4C48-BA3B-8704D39C9A3C}" srcId="{D1D321C9-ECEC-416B-8844-63516BE3B699}" destId="{83791B0B-1414-4B82-B06B-1F989272423D}" srcOrd="0" destOrd="0" parTransId="{C1EA5CDE-8FFE-4CA0-BA7F-483C4F8E5C0D}" sibTransId="{DB5FF487-D665-4AA0-8341-C2158A801AA2}"/>
    <dgm:cxn modelId="{949468DC-CC9D-41F9-AEAA-0AEA7F86588D}" type="presOf" srcId="{D1D321C9-ECEC-416B-8844-63516BE3B699}" destId="{1479F490-718F-4A08-B0D6-F6153A10BA03}" srcOrd="0" destOrd="0" presId="urn:microsoft.com/office/officeart/2005/8/layout/vList2"/>
    <dgm:cxn modelId="{FD8372F6-03B6-4389-9595-42AB229B2F55}" type="presOf" srcId="{3D4E08BD-B9DE-4741-A0C7-CC1AE94D1B8A}" destId="{EE59A194-7077-460F-9A85-B5A92C136A5F}" srcOrd="0" destOrd="0" presId="urn:microsoft.com/office/officeart/2005/8/layout/vList2"/>
    <dgm:cxn modelId="{B7F1BC2E-E6CD-40CF-AE49-4B253CFE6BE4}" type="presParOf" srcId="{1479F490-718F-4A08-B0D6-F6153A10BA03}" destId="{2F610251-F765-42B9-BFB7-B8F171E40702}" srcOrd="0" destOrd="0" presId="urn:microsoft.com/office/officeart/2005/8/layout/vList2"/>
    <dgm:cxn modelId="{1031C651-A5B4-4EB0-A5D2-DCE7585B02E4}" type="presParOf" srcId="{1479F490-718F-4A08-B0D6-F6153A10BA03}" destId="{7BF8635B-A44D-4F0E-B738-C3871B3D1743}" srcOrd="1" destOrd="0" presId="urn:microsoft.com/office/officeart/2005/8/layout/vList2"/>
    <dgm:cxn modelId="{B45DBFCE-A893-4F88-9C6C-9CA151832BDE}" type="presParOf" srcId="{1479F490-718F-4A08-B0D6-F6153A10BA03}" destId="{5690CC1D-D2C1-4417-B901-D6EA12948B75}" srcOrd="2" destOrd="0" presId="urn:microsoft.com/office/officeart/2005/8/layout/vList2"/>
    <dgm:cxn modelId="{127D1BF3-4247-4444-881F-362CCA4CB8B8}" type="presParOf" srcId="{1479F490-718F-4A08-B0D6-F6153A10BA03}" destId="{AB82A4CB-CF01-4601-BE25-78AC6C8B4864}" srcOrd="3" destOrd="0" presId="urn:microsoft.com/office/officeart/2005/8/layout/vList2"/>
    <dgm:cxn modelId="{3005C9FB-578D-4E02-9E71-6F9D320E98FE}" type="presParOf" srcId="{1479F490-718F-4A08-B0D6-F6153A10BA03}" destId="{EE59A194-7077-460F-9A85-B5A92C136A5F}" srcOrd="4" destOrd="0" presId="urn:microsoft.com/office/officeart/2005/8/layout/vList2"/>
    <dgm:cxn modelId="{D70B5B79-6DDE-45F1-9735-B8B4C7A509F7}" type="presParOf" srcId="{1479F490-718F-4A08-B0D6-F6153A10BA03}" destId="{E1574BB1-8DD7-4CFA-8B8E-FBF9D721789A}" srcOrd="5" destOrd="0" presId="urn:microsoft.com/office/officeart/2005/8/layout/vList2"/>
    <dgm:cxn modelId="{2419D13B-7CC1-46A8-87C3-6696FF6F6ADE}" type="presParOf" srcId="{1479F490-718F-4A08-B0D6-F6153A10BA03}" destId="{5A51F603-F91E-4019-B8E5-F966AF0A40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10251-F765-42B9-BFB7-B8F171E40702}">
      <dsp:nvSpPr>
        <dsp:cNvPr id="0" name=""/>
        <dsp:cNvSpPr/>
      </dsp:nvSpPr>
      <dsp:spPr>
        <a:xfrm>
          <a:off x="0" y="63975"/>
          <a:ext cx="8686800" cy="8332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Lippincott Williams &amp; Wilkins (LWW)</a:t>
          </a:r>
          <a:r>
            <a:rPr lang="zh-CN" sz="2000" kern="1200"/>
            <a:t>是一家国际领先的专业医学出版社；</a:t>
          </a:r>
          <a:endParaRPr lang="en-US" sz="2000" kern="1200"/>
        </a:p>
      </dsp:txBody>
      <dsp:txXfrm>
        <a:off x="40676" y="104651"/>
        <a:ext cx="8605448" cy="751907"/>
      </dsp:txXfrm>
    </dsp:sp>
    <dsp:sp modelId="{5690CC1D-D2C1-4417-B901-D6EA12948B75}">
      <dsp:nvSpPr>
        <dsp:cNvPr id="0" name=""/>
        <dsp:cNvSpPr/>
      </dsp:nvSpPr>
      <dsp:spPr>
        <a:xfrm>
          <a:off x="0" y="954834"/>
          <a:ext cx="8686800" cy="8332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/>
            <a:t>提供高质量、专业的医疗保健信息，涵盖电子和印本资源；</a:t>
          </a:r>
          <a:endParaRPr lang="en-US" sz="2000" kern="1200"/>
        </a:p>
      </dsp:txBody>
      <dsp:txXfrm>
        <a:off x="40676" y="995510"/>
        <a:ext cx="8605448" cy="751907"/>
      </dsp:txXfrm>
    </dsp:sp>
    <dsp:sp modelId="{EE59A194-7077-460F-9A85-B5A92C136A5F}">
      <dsp:nvSpPr>
        <dsp:cNvPr id="0" name=""/>
        <dsp:cNvSpPr/>
      </dsp:nvSpPr>
      <dsp:spPr>
        <a:xfrm>
          <a:off x="0" y="1845694"/>
          <a:ext cx="8686800" cy="8332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/>
            <a:t>服务于内外科医师、护士、医科学生等医学用户；资源类型包括教科书、期刊、药物指南、电子图书、</a:t>
          </a:r>
          <a:r>
            <a:rPr lang="en-US" sz="2000" kern="1200"/>
            <a:t>iPad</a:t>
          </a:r>
          <a:r>
            <a:rPr lang="zh-CN" sz="2000" kern="1200"/>
            <a:t>客户端等。</a:t>
          </a:r>
          <a:endParaRPr lang="en-US" sz="2000" kern="1200"/>
        </a:p>
      </dsp:txBody>
      <dsp:txXfrm>
        <a:off x="40676" y="1886370"/>
        <a:ext cx="8605448" cy="751907"/>
      </dsp:txXfrm>
    </dsp:sp>
    <dsp:sp modelId="{5A51F603-F91E-4019-B8E5-F966AF0A4059}">
      <dsp:nvSpPr>
        <dsp:cNvPr id="0" name=""/>
        <dsp:cNvSpPr/>
      </dsp:nvSpPr>
      <dsp:spPr>
        <a:xfrm>
          <a:off x="0" y="2736553"/>
          <a:ext cx="8686800" cy="8332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/>
            <a:t>最早起源于</a:t>
          </a:r>
          <a:r>
            <a:rPr lang="en-US" sz="2000" kern="1200"/>
            <a:t>1792</a:t>
          </a:r>
          <a:r>
            <a:rPr lang="zh-CN" sz="2000" kern="1200"/>
            <a:t>年费城的一家书报摊；在</a:t>
          </a:r>
          <a:r>
            <a:rPr lang="en-US" sz="2000" kern="1200"/>
            <a:t>60</a:t>
          </a:r>
          <a:r>
            <a:rPr lang="zh-CN" sz="2000" kern="1200"/>
            <a:t>年内成长为一家著名的出版商；经过</a:t>
          </a:r>
          <a:r>
            <a:rPr lang="en-US" sz="2000" kern="1200"/>
            <a:t>1978</a:t>
          </a:r>
          <a:r>
            <a:rPr lang="zh-CN" sz="2000" kern="1200"/>
            <a:t>、</a:t>
          </a:r>
          <a:r>
            <a:rPr lang="en-US" sz="2000" kern="1200"/>
            <a:t>1990</a:t>
          </a:r>
          <a:r>
            <a:rPr lang="zh-CN" sz="2000" kern="1200"/>
            <a:t>年的合并，最终于</a:t>
          </a:r>
          <a:r>
            <a:rPr lang="en-US" sz="2000" kern="1200"/>
            <a:t>1998</a:t>
          </a:r>
          <a:r>
            <a:rPr lang="zh-CN" sz="2000" kern="1200"/>
            <a:t>年成为ＬＷＷ。</a:t>
          </a:r>
          <a:endParaRPr lang="en-US" sz="2000" kern="1200"/>
        </a:p>
      </dsp:txBody>
      <dsp:txXfrm>
        <a:off x="40676" y="2777229"/>
        <a:ext cx="8605448" cy="751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324-399B-E044-B7AB-24BBE3670693}" type="datetimeFigureOut">
              <a:rPr lang="nl-NL" smtClean="0"/>
              <a:t>25-5-2021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9251E-53F1-FC41-8C35-4A7AA1F42D1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916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26358-5A07-BF4D-A2AB-14C0FB991A39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6E482-F2E1-AE4E-B7AD-A6CBD907D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871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survey.clicktools.com/app/survey/go.jsp?iv=3f7rk44jms4sy&amp;q1=a073w00001Uu5Ay&amp;q7=Nanjing%20University%20of%20Traditional%20Chinese%20Med&amp;q2=&amp;q3=2021-05-19&amp;q14=001d000000GhQFi&amp;q4=&amp;q5=%20&amp;language=zh" TargetMode="External"/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81438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sz="1800" dirty="0">
                <a:latin typeface="Candara" pitchFamily="34" charset="0"/>
              </a:rPr>
              <a:t>Wolters Kluwer Health is the third largest division of Wolters Kluwer supporting Legal &amp; Regulatory, Tax &amp; Accounting and Financial Service information services sectors.  Within our Health Division, we provide content and solutions to support Education/Learning, Medical Research and Point of Care.</a:t>
            </a:r>
          </a:p>
          <a:p>
            <a:pPr marL="0" lvl="1"/>
            <a:endParaRPr lang="en-US" sz="1800" dirty="0">
              <a:latin typeface="Candara" pitchFamily="34" charset="0"/>
            </a:endParaRPr>
          </a:p>
          <a:p>
            <a:r>
              <a:rPr lang="en-US" baseline="0" dirty="0"/>
              <a:t>Medical Research includes familiar product brand names Lippincott Williams &amp; Wilkins journals, Ovid – global online research platform offering 3</a:t>
            </a:r>
            <a:r>
              <a:rPr lang="en-US" baseline="30000" dirty="0"/>
              <a:t>rd</a:t>
            </a:r>
            <a:r>
              <a:rPr lang="en-US" baseline="0" dirty="0"/>
              <a:t> party and proprietary content, and in 2011, we acquired Medknow, an open access publishing services business based in India.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7/10/2012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26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97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7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您可在检索历史中看到结果数量。在检索内容处看到此次检索所使用的词汇，因为勾选了包含相关词汇，所以系统使用的检索词比您输入的词汇要多；检索结果按照相关度排序，您也可以进一步选择排序依据中的选项对结果进行重新排序。此外，基本检索同时提供开放获取文章的检索结果。如需要，您可以直接跳转查看开放获取文章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86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84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62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5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26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65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9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1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EEEBE85-6BD9-4E00-BBCF-32DCEDDCFBE3}" type="slidenum">
              <a:rPr kumimoji="0" lang="zh-TW" alt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kumimoji="0" lang="en-US" altLang="zh-TW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4" tIns="47112" rIns="94224" bIns="47112"/>
          <a:lstStyle/>
          <a:p>
            <a:pPr eaLnBrk="1" hangingPunct="1"/>
            <a:r>
              <a:rPr lang="zh-CN" altLang="en-US" dirty="0"/>
              <a:t>而</a:t>
            </a:r>
            <a:r>
              <a:rPr lang="en-US" altLang="zh-CN" dirty="0"/>
              <a:t>Ovid</a:t>
            </a:r>
            <a:r>
              <a:rPr lang="zh-CN" altLang="en-US" dirty="0"/>
              <a:t>呢，各位老师也很熟悉了，这是业界知名的集成平台，为用户提供全面的定制化解决方案。</a:t>
            </a:r>
            <a:endParaRPr lang="en-US" altLang="zh-CN" dirty="0"/>
          </a:p>
          <a:p>
            <a:pPr eaLnBrk="1" hangingPunct="1"/>
            <a:endParaRPr lang="zh-CN" altLang="en-US" dirty="0"/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970576" y="8829537"/>
            <a:ext cx="3038259" cy="46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4" tIns="47112" rIns="94224" bIns="47112" anchor="b"/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0A9A991-48BA-4C50-893F-00DA9B734AE2}" type="slidenum">
              <a:rPr lang="zh-CN" altLang="en-US" sz="1200"/>
              <a:pPr algn="r" eaLnBrk="1" hangingPunct="1"/>
              <a:t>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514108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17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16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0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3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89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7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45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勾选主题词前的选择框，选择一个或多个主题词，如果选择多个主题词，可以进行布尔组合检索。根据此次检索主题，我们只选择</a:t>
            </a:r>
            <a:r>
              <a:rPr lang="en-US" altLang="zh-CN" dirty="0"/>
              <a:t>heart failure</a:t>
            </a:r>
            <a:r>
              <a:rPr lang="zh-CN" altLang="en-US" dirty="0"/>
              <a:t>。您还可以选择是进行精准检索还是扩展检索。精准检索是按照已勾选的单个或多个主题词进行准确的匹配检索；扩展检索在检索已勾选主题词的同时，还将检索该主题词包含的所有狭义词。此次选择精准检索。点击继续，进入下一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83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当您选择的是单个主题词时，系统会自动显示该主题词所对应的副主题信息。副主题是经过规范的主题词概念的某一特征方面，可以帮助您提升检索精度。您可选择一个或多个副主题，设置合并检索方式，然后点击“继续”按钮，完成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0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9B135A-DE51-4C47-9056-D77F39EF8DF2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/>
              <a:t>Warfarin</a:t>
            </a:r>
            <a:r>
              <a:rPr lang="zh-CN" altLang="en-US" dirty="0"/>
              <a:t>华法令阻凝剂</a:t>
            </a:r>
            <a:r>
              <a:rPr lang="en-US" altLang="zh-CN" dirty="0"/>
              <a:t>;dabigatran</a:t>
            </a:r>
            <a:r>
              <a:rPr lang="zh-CN" altLang="en-US" dirty="0"/>
              <a:t>达比加群酯；两种抗凝药物在治疗房颤。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新上市的预防药物能够起效的脑梗塞是由于心房纤颤（心律不齐）而引起的“心源性脑梗塞”。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心房纤颤是由于心房不收缩，轻微震动，导致心房内血液易凝固，形成血栓，然后流向脑血管，引起脑梗塞。心房纤颤引起脑梗塞的危险性是普通人的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倍之多。因此，推荐心房纤颤患者服用防止血液凝固的“抗凝固药”。</a:t>
            </a: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E70742-D1AB-4EDE-81AC-C92029D2627A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CN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0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97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844BF-1858-46EE-9A76-B570E7AE6B89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检索工具是专门针对主题词表、叙词表的检索工具，因此只有在包含主题词、叙词表的数据库中才可以使用。检索工具提供了</a:t>
            </a:r>
            <a:r>
              <a:rPr lang="en-US" altLang="zh-CN" dirty="0"/>
              <a:t>6</a:t>
            </a:r>
            <a:r>
              <a:rPr lang="zh-CN" altLang="en-US" dirty="0"/>
              <a:t>个检索选项，包括主题匹配、树型图、轮排索引、主题词说明、扩展检索、副标题。下</a:t>
            </a:r>
            <a:endParaRPr lang="en-GB" altLang="zh-CN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主题匹配是系统根据输入的英文单词或词组，自动匹配出对应的主题词，可以使用截词符，但不能输入句子或使用布尔运算符。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03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系统匹配出先关的主题词后，您可以查看主题词说明信息、选择一个或多个主题词，进行扩展检索、精准检索，或者直接进行关键词检索。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45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主题树型图将根据您输入的单词和词组，直接定位其在主题词表中的等级位置。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70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题词表是由经过规范化的主题词，根据概念涵盖范围，以等级层次方式结合在一起的概念词表。通过它，您可以轻松了解检索词在学科体系中的位置，以及相关的其他领域。在树型图中您可以随意点击并跳转至其他主题词，查看说明信息，组合运算方式，进行精准或扩展检索。完成后，点击“继续”按键，系统开始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01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轮排索引不进行主题词匹配，主要查询包含所输入检索词的主题词。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66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这就是轮排索引的检索结果，您可以选择一个或多个主题词，点击“继续”按键进行检索。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82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除基本检索和高级检索外，</a:t>
            </a:r>
            <a:r>
              <a:rPr lang="en-US" altLang="zh-CN" dirty="0"/>
              <a:t>Ovid</a:t>
            </a:r>
            <a:r>
              <a:rPr lang="zh-CN" altLang="en-US" dirty="0"/>
              <a:t>还提供其他检索模式。常用字段检索可以通过少量的信息查找定位某篇或某几篇文献；字段检索可以浏览和检索任何数据字段，并可进行单独或组合检索。多个字段检索提供便捷的多字段组合检索，可以建立复杂的检索策略。您可根据需要，选择使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432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检索的同时，您还可以使用限制功能进一步对检索结果进行筛选。输入完检索词或在检索历史中选择已运行完的检索策略后，勾选合适的限制选项，进行检索。常用限制显示您使用最频繁的限制选项，更多限制显示数据库支持的所有限制选项，您可以使用“编辑常用限制”功能个性化设置自己的常用限制选项。根据检索实例，我们可以通过</a:t>
            </a:r>
            <a:r>
              <a:rPr lang="en-US" altLang="zh-CN" dirty="0"/>
              <a:t>Publication</a:t>
            </a:r>
            <a:r>
              <a:rPr lang="en-US" altLang="zh-CN" baseline="0" dirty="0"/>
              <a:t> year</a:t>
            </a:r>
            <a:r>
              <a:rPr lang="zh-CN" altLang="en-US" baseline="0" dirty="0"/>
              <a:t>来进行出版年份的限制检索。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9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altLang="zh-CN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ED487-8441-4FD7-89DE-25D6567161C5}" type="slidenum">
              <a:rPr lang="en-AU" altLang="zh-CN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AU" altLang="zh-C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8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检索完成后，</a:t>
            </a:r>
            <a:r>
              <a:rPr lang="en-US" altLang="zh-CN" dirty="0"/>
              <a:t>Ovid</a:t>
            </a:r>
            <a:r>
              <a:rPr lang="zh-CN" altLang="en-US" dirty="0"/>
              <a:t>提供检索结果工具方便您进行各种操作。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19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检索信息显示每次检索的具体操作和内容、所使用的检索词和结果数量，并提供排序依据方便您对检索结果进行再次排序。此外您还可以使用手动设定显示选项，对检索结果进行个性化设置。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27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筛选工具可以根据选项对检索结果进行多次筛选，</a:t>
            </a:r>
            <a:r>
              <a:rPr lang="en-US" altLang="zh-CN" dirty="0"/>
              <a:t>MEDLINE</a:t>
            </a:r>
            <a:r>
              <a:rPr lang="zh-CN" altLang="en-US" dirty="0"/>
              <a:t>数据库提供相关度、年代、主题、作者、期刊等选项，高级检索后的结果没有相关度筛选项。对于这个检索实例，除了限制功能，您也可以通过年代筛选项中的特定年代范围进行</a:t>
            </a:r>
            <a:r>
              <a:rPr lang="en-US" altLang="zh-CN" dirty="0"/>
              <a:t>2010</a:t>
            </a:r>
            <a:r>
              <a:rPr lang="zh-CN" altLang="en-US" dirty="0"/>
              <a:t>至</a:t>
            </a:r>
            <a:r>
              <a:rPr lang="en-US" altLang="zh-CN" dirty="0"/>
              <a:t>2013</a:t>
            </a:r>
            <a:r>
              <a:rPr lang="zh-CN" altLang="en-US" dirty="0"/>
              <a:t>年的年份设置，从而对检索结果进行年代范围的筛选。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293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检索完成后，您可以从</a:t>
            </a:r>
            <a:r>
              <a:rPr lang="en-US" altLang="zh-CN" dirty="0"/>
              <a:t>Ovid</a:t>
            </a:r>
            <a:r>
              <a:rPr lang="zh-CN" altLang="en-US" dirty="0"/>
              <a:t>平台输出检索结果。首先勾选您需要的检索结果，可以全选或设定输出范围、也可以单独勾选不同的结果。</a:t>
            </a:r>
            <a:r>
              <a:rPr lang="en-US" altLang="zh-CN" dirty="0"/>
              <a:t>Ovid</a:t>
            </a:r>
            <a:r>
              <a:rPr lang="zh-CN" altLang="en-US" dirty="0"/>
              <a:t>平台提供三种题录输出方式，一种是直接打印检索结果，一种是用电子邮件将题录结果发送至收件人的电子邮箱，可以同时输入多个电子邮箱，第三种是输出成文件或输出至其他文献系统，</a:t>
            </a:r>
            <a:r>
              <a:rPr lang="en-US" altLang="zh-CN" dirty="0"/>
              <a:t>Ovid</a:t>
            </a:r>
            <a:r>
              <a:rPr lang="zh-CN" altLang="en-US" dirty="0"/>
              <a:t>支持输出成</a:t>
            </a:r>
            <a:r>
              <a:rPr lang="en-US" altLang="zh-CN" dirty="0"/>
              <a:t>Word</a:t>
            </a:r>
            <a:r>
              <a:rPr lang="zh-CN" altLang="en-US" baseline="0" dirty="0"/>
              <a:t>、</a:t>
            </a:r>
            <a:r>
              <a:rPr lang="en-US" altLang="zh-CN" baseline="0" dirty="0"/>
              <a:t>PDF</a:t>
            </a:r>
            <a:r>
              <a:rPr lang="zh-CN" altLang="en-US" baseline="0" dirty="0"/>
              <a:t>、</a:t>
            </a:r>
            <a:r>
              <a:rPr lang="en-US" altLang="zh-CN" baseline="0" dirty="0"/>
              <a:t>EXCEL</a:t>
            </a:r>
            <a:r>
              <a:rPr lang="zh-CN" altLang="en-US" baseline="0" dirty="0"/>
              <a:t>等文件，支持输出到</a:t>
            </a:r>
            <a:r>
              <a:rPr lang="en-US" altLang="zh-CN" baseline="0" dirty="0"/>
              <a:t>EndNote</a:t>
            </a:r>
            <a:r>
              <a:rPr lang="zh-CN" altLang="en-US" baseline="0" dirty="0"/>
              <a:t>、</a:t>
            </a:r>
            <a:r>
              <a:rPr lang="en-US" altLang="zh-CN" baseline="0" dirty="0" err="1"/>
              <a:t>RefWork</a:t>
            </a:r>
            <a:r>
              <a:rPr lang="zh-CN" altLang="en-US" baseline="0" dirty="0"/>
              <a:t>等文献管理系统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746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为方便您获取全文信息，</a:t>
            </a:r>
            <a:r>
              <a:rPr lang="en-US" altLang="zh-CN" dirty="0"/>
              <a:t>Ovid</a:t>
            </a:r>
            <a:r>
              <a:rPr lang="zh-CN" altLang="en-US" dirty="0"/>
              <a:t>设置多种链接，提供多种全文类型。您可以通过</a:t>
            </a:r>
            <a:r>
              <a:rPr lang="en-US" altLang="zh-CN" dirty="0"/>
              <a:t>PDF</a:t>
            </a:r>
            <a:r>
              <a:rPr lang="zh-CN" altLang="en-US" dirty="0"/>
              <a:t>按键获取</a:t>
            </a:r>
            <a:r>
              <a:rPr lang="en-US" altLang="zh-CN" dirty="0"/>
              <a:t>PDF</a:t>
            </a:r>
            <a:r>
              <a:rPr lang="zh-CN" altLang="en-US" dirty="0"/>
              <a:t>全文，通过</a:t>
            </a:r>
            <a:r>
              <a:rPr lang="en-US" altLang="zh-CN" dirty="0"/>
              <a:t>Ovid Full Text</a:t>
            </a:r>
            <a:r>
              <a:rPr lang="zh-CN" altLang="en-US" dirty="0"/>
              <a:t>获取</a:t>
            </a:r>
            <a:r>
              <a:rPr lang="en-US" altLang="zh-CN" dirty="0"/>
              <a:t>Ovid</a:t>
            </a:r>
            <a:r>
              <a:rPr lang="zh-CN" altLang="en-US" dirty="0"/>
              <a:t>平台上的</a:t>
            </a:r>
            <a:r>
              <a:rPr lang="en-US" altLang="zh-CN" dirty="0"/>
              <a:t>HTML</a:t>
            </a:r>
            <a:r>
              <a:rPr lang="zh-CN" altLang="en-US" dirty="0"/>
              <a:t>全文，通过</a:t>
            </a:r>
            <a:r>
              <a:rPr lang="en-US" altLang="zh-CN" dirty="0"/>
              <a:t>Full Text</a:t>
            </a:r>
            <a:r>
              <a:rPr lang="zh-CN" altLang="en-US" dirty="0"/>
              <a:t>跳转至非</a:t>
            </a:r>
            <a:r>
              <a:rPr lang="en-US" altLang="zh-CN" dirty="0"/>
              <a:t>Ovid</a:t>
            </a:r>
            <a:r>
              <a:rPr lang="zh-CN" altLang="en-US" dirty="0"/>
              <a:t>平台的全文页面。如果您确实无法通过</a:t>
            </a:r>
            <a:r>
              <a:rPr lang="en-US" altLang="zh-CN" dirty="0"/>
              <a:t>Ovid</a:t>
            </a:r>
            <a:r>
              <a:rPr lang="zh-CN" altLang="en-US" dirty="0"/>
              <a:t>平台获取全文，您可通过</a:t>
            </a:r>
            <a:r>
              <a:rPr lang="en-US" altLang="zh-CN" dirty="0"/>
              <a:t>Document </a:t>
            </a:r>
            <a:r>
              <a:rPr lang="en-US" altLang="zh-CN" baseline="0" dirty="0"/>
              <a:t>Delivery</a:t>
            </a:r>
            <a:r>
              <a:rPr lang="zh-CN" altLang="en-US" baseline="0" dirty="0"/>
              <a:t>直接发送原文传递的申请。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3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Ovid Full Text</a:t>
            </a:r>
            <a:r>
              <a:rPr lang="zh-CN" altLang="en-US" dirty="0"/>
              <a:t>是</a:t>
            </a:r>
            <a:r>
              <a:rPr lang="en-US" altLang="zh-CN" dirty="0"/>
              <a:t>Ovid</a:t>
            </a:r>
            <a:r>
              <a:rPr lang="zh-CN" altLang="en-US" dirty="0"/>
              <a:t>平台所提供的</a:t>
            </a:r>
            <a:r>
              <a:rPr lang="en-US" altLang="zh-CN" dirty="0"/>
              <a:t>HTML</a:t>
            </a:r>
            <a:r>
              <a:rPr lang="zh-CN" altLang="en-US" dirty="0"/>
              <a:t>格式全文，包含有丰富的文献链接、电子版图片、图表等多媒体信息。</a:t>
            </a:r>
            <a:r>
              <a:rPr lang="en-US" altLang="zh-CN" dirty="0"/>
              <a:t>Ovid</a:t>
            </a:r>
            <a:r>
              <a:rPr lang="zh-CN" altLang="en-US" dirty="0"/>
              <a:t>平台还专门设置了</a:t>
            </a:r>
            <a:r>
              <a:rPr lang="zh-CN" altLang="en-US" baseline="0" dirty="0"/>
              <a:t>文</a:t>
            </a:r>
            <a:r>
              <a:rPr lang="zh-CN" altLang="en-US" dirty="0"/>
              <a:t>献工具，提供一系列针对全文的便捷操作；并且提供全文大纲列表，您可点击大纲中的各级标题，跳转到您想要阅读的部分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425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文章正文内容与纸质正式出版的文章内容完全相同，图像文件以缩略图形式嵌在正文中，点击缩略图，可以放大显示该图像文件。在放大显示窗口，您可以下载更加清晰的原版图像文件，电邮该图像文件的</a:t>
            </a:r>
            <a:r>
              <a:rPr lang="en-US" altLang="zh-CN" dirty="0"/>
              <a:t>URL</a:t>
            </a:r>
            <a:r>
              <a:rPr lang="zh-CN" altLang="en-US" dirty="0"/>
              <a:t>地址、将此图像文件输出成</a:t>
            </a:r>
            <a:r>
              <a:rPr lang="en-US" altLang="zh-CN" dirty="0"/>
              <a:t>PPT</a:t>
            </a:r>
            <a:r>
              <a:rPr lang="zh-CN" altLang="en-US" dirty="0"/>
              <a:t>文件，以及新增到我的课题。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55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全文的参考文献列表，提供了各参考文献所对应的全文、书目、原文传递等超链接。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875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Ovid Full</a:t>
            </a:r>
            <a:r>
              <a:rPr lang="zh-CN" altLang="en-US" baseline="0" dirty="0"/>
              <a:t> </a:t>
            </a:r>
            <a:r>
              <a:rPr lang="en-US" altLang="zh-CN" baseline="0" dirty="0"/>
              <a:t>Text</a:t>
            </a:r>
            <a:r>
              <a:rPr lang="zh-CN" altLang="en-US" baseline="0" dirty="0"/>
              <a:t>还有一个非常有用的功能，就是可以将全文中所包含的图片、图表等图像文件直接输出成</a:t>
            </a:r>
            <a:r>
              <a:rPr lang="en-US" altLang="zh-CN" baseline="0" dirty="0"/>
              <a:t>PPT</a:t>
            </a:r>
            <a:r>
              <a:rPr lang="zh-CN" altLang="en-US" baseline="0" dirty="0"/>
              <a:t>幻灯片文件。您可以在全文中的多个位置看到这个功能键，如文献工具中、放大显示的图像文件中、以及全文最后的影像图库中。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956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除了全文链接，</a:t>
            </a:r>
            <a:r>
              <a:rPr lang="en-US" altLang="zh-CN" dirty="0"/>
              <a:t>Ovid</a:t>
            </a:r>
            <a:r>
              <a:rPr lang="zh-CN" altLang="en-US" dirty="0"/>
              <a:t>平台还提供了其他一些非常有用的链接，如：使用完成数据查看文章的完整题录信息，使用查询相似文献查询与该篇文章类似的文献，使用查询引用文献查找引用了该篇文章的文献。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1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E4DD39-E900-4FBF-8EC5-40FBEDA4E60E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3781549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除了全文链接，</a:t>
            </a:r>
            <a:r>
              <a:rPr lang="en-US" altLang="zh-CN" dirty="0"/>
              <a:t>Ovid</a:t>
            </a:r>
            <a:r>
              <a:rPr lang="zh-CN" altLang="en-US" dirty="0"/>
              <a:t>平台还提供了其他一些非常有用的链接，如：使用完成数据查看文章的完整题录信息，使用查询相似文献查询与该篇文章类似的文献，使用查询引用文献查找引用了该篇文章的文献。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584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除了全文链接，</a:t>
            </a:r>
            <a:r>
              <a:rPr lang="en-US" altLang="zh-CN" dirty="0"/>
              <a:t>Ovid</a:t>
            </a:r>
            <a:r>
              <a:rPr lang="zh-CN" altLang="en-US" dirty="0"/>
              <a:t>平台还提供了其他一些非常有用的链接，如：使用完成数据查看文章的完整题录信息，使用查询相似文献查询与该篇文章类似的文献，使用查询引用文献查找引用了该篇文章的文献。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338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除了全文链接，</a:t>
            </a:r>
            <a:r>
              <a:rPr lang="en-US" altLang="zh-CN" dirty="0"/>
              <a:t>Ovid</a:t>
            </a:r>
            <a:r>
              <a:rPr lang="zh-CN" altLang="en-US" dirty="0"/>
              <a:t>平台还提供了其他一些非常有用的链接，如：使用完成数据查看文章的完整题录信息，使用查询相似文献查询与该篇文章类似的文献，使用查询引用文献查找引用了该篇文章的文献。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534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您还可以通过页面功能栏中的期刊浏览期刊信息。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066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在期刊浏览页面，您可以个性化设置浏览格式、每页显示期刊的数量；期刊名称下方的黄色小书标表示该期刊提供预印本信息；在登录您</a:t>
            </a:r>
            <a:r>
              <a:rPr lang="en-US" altLang="zh-CN" dirty="0"/>
              <a:t>Ovid</a:t>
            </a:r>
            <a:r>
              <a:rPr lang="zh-CN" altLang="en-US" dirty="0"/>
              <a:t>平台个人账号后，您可以通过</a:t>
            </a:r>
            <a:r>
              <a:rPr lang="en-US" altLang="zh-CN" dirty="0"/>
              <a:t>RSS</a:t>
            </a:r>
            <a:r>
              <a:rPr lang="zh-CN" altLang="en-US" dirty="0"/>
              <a:t>、电邮、我的最爱、批注标识勾选您最感兴趣的期刊，并订阅期刊目录服务。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719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点击期刊名称，进入单刊浏览页面。您可以通过检索框在单期或所有卷期内进行检索，也可以在左侧的卷期列表中选择一期浏览当期的所有文章列表。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252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844BF-1858-46EE-9A76-B570E7AE6B89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/>
              <a:t>Ovid</a:t>
            </a:r>
            <a:r>
              <a:rPr lang="zh-CN" altLang="en-US" dirty="0"/>
              <a:t>平台除了拥有海量的文本信息，还提供大量的多媒体资源，包含视频、音频、图片、图表、动画等。这些多媒体资源和相关期刊、图书的书目和全文信息全面集成，可以进行便捷的一体化检索和浏览。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18907312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/>
              <a:t>Ovid</a:t>
            </a:r>
            <a:r>
              <a:rPr lang="zh-CN" altLang="en-US" dirty="0"/>
              <a:t>平台中的多媒体检索和文本信息的检索无缝集成在一起，基本检索和高级检索，以及相应的检索技巧，如自然语言检索、主题词匹配、截词符等都可以同时运用于多媒体检索，与文本检索没有任何不同。进行多媒体检索时，在输入检索词后，只需勾选“包含多媒体”选项，就可以进行检索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3384" indent="-28097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8651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1062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3476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065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47825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00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2174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123E7A-6763-492F-A113-CFF8169AC207}" type="slidenum">
              <a:rPr lang="en-US" altLang="zh-CN"/>
              <a:pPr eaLnBrk="1" hangingPunct="1">
                <a:spcBef>
                  <a:spcPct val="0"/>
                </a:spcBef>
              </a:pPr>
              <a:t>81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79166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/>
              <a:t>文本结果和多媒体检索结果集成显示，您可以点击红框标识的任一一处链接，查看多媒体检索结果。</a:t>
            </a:r>
            <a:endParaRPr lang="en-US" altLang="zh-CN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3384" indent="-28097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8651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1062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3476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065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47825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00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2174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CAB5EF-6242-44D6-9E63-E1C679CF4FB7}" type="slidenum">
              <a:rPr lang="en-US" altLang="zh-CN"/>
              <a:pPr eaLnBrk="1" hangingPunct="1">
                <a:spcBef>
                  <a:spcPct val="0"/>
                </a:spcBef>
              </a:pPr>
              <a:t>82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6463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在筛选工具中，除了文本信息常用的筛选选项，系统针对多媒体资源的特点，专门设置了多媒体筛选项来进行多媒体检索结果的精炼，例如出版类型、持续时间、媒体类型。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29057" indent="-280406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21626" indent="-224325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570276" indent="-224325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18927" indent="-224325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467577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16227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364878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13528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zh-CN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在多媒体检索结果中，点击“下载”按键可以直接下载您需要的多媒体资源，点击</a:t>
            </a:r>
            <a:r>
              <a:rPr lang="en-US" altLang="zh-CN" dirty="0"/>
              <a:t>Ovid Full</a:t>
            </a:r>
            <a:r>
              <a:rPr lang="en-US" altLang="zh-CN" baseline="0" dirty="0"/>
              <a:t> Text</a:t>
            </a:r>
            <a:r>
              <a:rPr lang="zh-CN" altLang="en-US" baseline="0" dirty="0"/>
              <a:t>可以查看这个多媒体资源所隶属的全文文章；</a:t>
            </a:r>
            <a:r>
              <a:rPr lang="zh-CN" altLang="en-US" dirty="0"/>
              <a:t>也可以随时点击“文本结果”，切换回去查看文献检索结果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758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选定并点击视频或音频后，会弹出视频播放器，点击播放按钮开始播放视频，并可调整成全屏显示。播放窗口显示视频的基本信息，主要包括文章标题、作者、时长、所属文章、视频简介、语种等。还提供工具方便您进行各种操作，主要有下载、将该视频链接网址通过电邮发送，添加至我的课题。同时，播放窗口还显示与此视频相关的类似视频和类似图像，您可随时跳转至其他您感兴趣的多媒体资源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006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通过功能栏上的多媒体按键，您可以浏览所有的多媒体资源，并且提供了多种浏览方式。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049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请在登录</a:t>
            </a:r>
            <a:r>
              <a:rPr lang="en-US" altLang="zh-CN" dirty="0"/>
              <a:t>Ovid</a:t>
            </a:r>
            <a:r>
              <a:rPr lang="zh-CN" altLang="en-US" dirty="0"/>
              <a:t>平台后，点击我的账号，进入个人账户登录页面，输入个人账号和密码，成功登录后，系统显示个人账号名称，激活我的工作区功能。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41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登录</a:t>
            </a:r>
            <a:r>
              <a:rPr lang="en-US" altLang="zh-CN" dirty="0"/>
              <a:t>Ovid</a:t>
            </a:r>
            <a:r>
              <a:rPr lang="zh-CN" altLang="en-US" dirty="0"/>
              <a:t>平台后，您可以免费创建并使用自己的个人账号，我们不收取任何额外的费用。请在我的账户页面，点击“创建新的个人账户”，输入要求的信息后，点击创建，即可获得您的个人账户。标注红星的表示必填选项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694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我的工作住区主要提供</a:t>
            </a:r>
            <a:r>
              <a:rPr lang="en-US" altLang="zh-CN" dirty="0"/>
              <a:t>4</a:t>
            </a:r>
            <a:r>
              <a:rPr lang="zh-CN" altLang="en-US" dirty="0"/>
              <a:t>项功能，分别是我的课题、我的检索与定题通告、期刊目录订阅服务和工具栏。下面我会逐一进行演示。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186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92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用户可以利用我的课题功能自主在线添加、标识、管理</a:t>
            </a:r>
            <a:r>
              <a:rPr lang="en-US" altLang="zh-CN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Ovid</a:t>
            </a:r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平台提供的多种类型资源，主要包括检索结果、检索历史、</a:t>
            </a:r>
            <a:r>
              <a:rPr lang="en-US" altLang="zh-CN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HTML</a:t>
            </a:r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或者</a:t>
            </a:r>
            <a:r>
              <a:rPr lang="en-US" altLang="zh-CN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PDF</a:t>
            </a:r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全文、各种多媒体资源、剪贴的文本、期刊清单、电子书章节、题录信息、上传的文件、自动定题通告等。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36678406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我的课题功能现已全面嵌入</a:t>
            </a:r>
            <a:r>
              <a:rPr lang="en-US" altLang="zh-CN" dirty="0"/>
              <a:t>Ovid</a:t>
            </a:r>
            <a:r>
              <a:rPr lang="zh-CN" altLang="en-US" dirty="0"/>
              <a:t>平台，您可以在期刊库、全文文章、电子书章节、检索结果、视频、图像等多处看到此功能。点击后，弹出添加页面，您可以加入现有课题，也可以直接创新的课题。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625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当您将资源添加入我的课题后，就可以在管理区域进行管理操作。在管理课题中，您可以创建新的课题、文件夹、题录，甚至直接上传文件。封存课题保存</a:t>
            </a:r>
            <a:r>
              <a:rPr lang="zh-CN" altLang="en-US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您不经常使用，但又暂时不想删除的课题；删除的课题直接放入回收筒，您可以手动清空，或</a:t>
            </a:r>
            <a:r>
              <a:rPr lang="en-US" altLang="zh-CN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30</a:t>
            </a:r>
            <a:r>
              <a:rPr lang="zh-CN" altLang="en-US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天后系统自动彻底删除。</a:t>
            </a: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如果您的机器安装了</a:t>
            </a:r>
            <a:r>
              <a:rPr lang="en-US" altLang="zh-CN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Java</a:t>
            </a: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，您可以用鼠标拖动课题项目放置在不同目录</a:t>
            </a:r>
            <a:endParaRPr lang="zh-CN" altLang="en-US" sz="1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321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我的检索与定题通告让您</a:t>
            </a:r>
            <a:r>
              <a:rPr lang="zh-CN" altLang="en-US" baseline="0" dirty="0"/>
              <a:t>不用登录</a:t>
            </a:r>
            <a:r>
              <a:rPr lang="en-US" altLang="zh-CN" baseline="0" dirty="0"/>
              <a:t>Ovid</a:t>
            </a:r>
            <a:r>
              <a:rPr lang="zh-CN" altLang="en-US" baseline="0" dirty="0"/>
              <a:t>平台，不用检索，就可以随时跟踪获得最新研究进展。您可以在检索历史列表中选择您需要的检索策略，然后使用保存功能，将其保存设置成定题通告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8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同时，点击</a:t>
            </a:r>
            <a:r>
              <a:rPr lang="en-US" altLang="zh-CN" dirty="0"/>
              <a:t>Ovid</a:t>
            </a:r>
            <a:r>
              <a:rPr lang="zh-CN" altLang="en-US" dirty="0"/>
              <a:t>平台页面顶部的</a:t>
            </a:r>
            <a:r>
              <a:rPr lang="en-US" altLang="zh-CN" dirty="0"/>
              <a:t>TOP ARTICLEs,</a:t>
            </a:r>
            <a:r>
              <a:rPr lang="zh-CN" altLang="en-US" dirty="0"/>
              <a:t>可以查看全球下载文章的排行榜，并可分别查看不同学科和月份的下载文章排行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14849471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输入保存名称，设置保存方式，暂时保存还是永久保存，是否保存为定题通告，这是必填选项；备注是可选项。设置通告发送频率，</a:t>
            </a:r>
            <a:r>
              <a:rPr lang="en-US" altLang="zh-CN" b="0" dirty="0"/>
              <a:t>Ovid</a:t>
            </a:r>
            <a:r>
              <a:rPr lang="zh-CN" altLang="en-US" b="0" dirty="0"/>
              <a:t>平台提供了多个选择。</a:t>
            </a:r>
            <a:r>
              <a:rPr lang="zh-CN" altLang="en-US" dirty="0"/>
              <a:t>请注意，在多数据库检索的情况下，建议选择按确定的时间频率发送，如周更新，这样系统会将各个数据库中得到的结果整合后发送；如果选择按数据库更新时发送，系统会分别在各个数据库更新时发送检索结果。设定移除重复数据选项适合多数据库检索的情况。您还可以选择是否包括开放获取结果。</a:t>
            </a:r>
            <a:r>
              <a:rPr lang="en-US" altLang="zh-CN" dirty="0"/>
              <a:t>Ovid</a:t>
            </a:r>
            <a:r>
              <a:rPr lang="zh-CN" altLang="en-US" dirty="0"/>
              <a:t>提供了三种发送的方式，电邮、</a:t>
            </a:r>
            <a:r>
              <a:rPr lang="en-US" altLang="zh-CN" dirty="0"/>
              <a:t>RSS</a:t>
            </a:r>
            <a:r>
              <a:rPr lang="zh-CN" altLang="en-US" dirty="0"/>
              <a:t>和我的课题，可以只选择一种，也可以选择多种。电邮发送，请设置收件人地址、内容发送模式以及输出的格式；还有是否输出检索策略、外部链接解析、检索结果输出格式、数据字段以及排序设置。全部完成后，点击保存。</a:t>
            </a:r>
            <a:endParaRPr lang="en-US" altLang="zh-CN" dirty="0"/>
          </a:p>
          <a:p>
            <a:endParaRPr lang="zh-CN" alt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332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对于已保存完毕的定题通告，您可随时在我的检索与定题通告中进行编辑修改删除等操作。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521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这是一个通过</a:t>
            </a:r>
            <a:r>
              <a:rPr lang="en-US" altLang="zh-CN" dirty="0"/>
              <a:t>Email</a:t>
            </a:r>
            <a:r>
              <a:rPr lang="zh-CN" altLang="en-US" dirty="0"/>
              <a:t>发送的定题通告结果实例。根据设置不同，内容和格式会有不同。</a:t>
            </a:r>
            <a:endParaRPr lang="en-US" altLang="zh-CN" dirty="0"/>
          </a:p>
          <a:p>
            <a:r>
              <a:rPr lang="zh-CN" altLang="en-US" dirty="0"/>
              <a:t>最前显示执行本次定题通告一共查找到了多少笔最新记录。</a:t>
            </a:r>
            <a:endParaRPr lang="en-US" altLang="zh-CN" dirty="0"/>
          </a:p>
          <a:p>
            <a:r>
              <a:rPr lang="zh-CN" altLang="en-US" dirty="0"/>
              <a:t>然后是指向这次检索结果的链接</a:t>
            </a:r>
            <a:endParaRPr lang="en-US" altLang="zh-CN" dirty="0"/>
          </a:p>
          <a:p>
            <a:r>
              <a:rPr lang="zh-CN" altLang="en-US" dirty="0"/>
              <a:t>后面依次是每篇题录信息以及全文链接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243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使您无需登录数据库，实时接收期刊最新题录信息，随时跟踪权威期刊的最新动态。在我的工作区，进入我的期刊目录订阅服务选项，输入接收人的电邮地址，进入期刊列表，挑选并添加您想要订阅的期刊，点击</a:t>
            </a:r>
            <a:r>
              <a:rPr lang="en-US" altLang="zh-CN" dirty="0"/>
              <a:t>Update</a:t>
            </a:r>
            <a:r>
              <a:rPr lang="zh-CN" altLang="en-US" dirty="0"/>
              <a:t>确认订阅。除此自外，您也可以在期刊浏览页面，通过每种期刊附带的的选项，红框标识的选项订阅期刊题录信息。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309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Ovid Full Text</a:t>
            </a:r>
            <a:r>
              <a:rPr lang="zh-CN" altLang="en-US" dirty="0"/>
              <a:t>中，鼠标拖动选取部分文字片段后，可以使用剪贴摘录直接将这些文字信息保存到我的课题，帮助您摘取记录重要的文字片段，而不用标注整篇文章或章节。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2246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批注允许您在</a:t>
            </a:r>
            <a:r>
              <a:rPr lang="en-US" altLang="zh-CN" dirty="0"/>
              <a:t>Ovid</a:t>
            </a:r>
            <a:r>
              <a:rPr lang="zh-CN" altLang="en-US" dirty="0"/>
              <a:t>平台上直接在线对感兴趣的内容添加自己的评述信息。目前，您在期刊、多媒体、图书浏览页面、检索结果页面、</a:t>
            </a:r>
            <a:r>
              <a:rPr lang="en-US" altLang="zh-CN" dirty="0"/>
              <a:t>Ovid</a:t>
            </a:r>
            <a:r>
              <a:rPr lang="en-US" altLang="zh-CN" baseline="0" dirty="0"/>
              <a:t> Full Text</a:t>
            </a:r>
            <a:r>
              <a:rPr lang="zh-CN" altLang="en-US" baseline="0" dirty="0"/>
              <a:t>页面等都可以发现批注功能键。有需要时，点击功能键</a:t>
            </a:r>
            <a:r>
              <a:rPr lang="en-US" altLang="zh-CN" baseline="0" dirty="0"/>
              <a:t>,</a:t>
            </a:r>
            <a:r>
              <a:rPr lang="zh-CN" altLang="en-US" baseline="0" dirty="0"/>
              <a:t>系统弹出批注窗口，输入信息，保存即可。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760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3F448E-A463-4513-A528-602F1188B8FE}" type="slidenum">
              <a:rPr lang="en-US" altLang="zh-CN" sz="1200"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102</a:t>
            </a:fld>
            <a:endParaRPr lang="en-US" altLang="zh-CN" sz="120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a typeface="MS PGothic" pitchFamily="34" charset="-128"/>
              </a:rPr>
              <a:t>如您需要更多详细内容，可以给我们发送电子邮件，或者访问</a:t>
            </a:r>
            <a:r>
              <a:rPr lang="en-US" altLang="zh-CN" dirty="0">
                <a:ea typeface="MS PGothic" pitchFamily="34" charset="-128"/>
              </a:rPr>
              <a:t>Ovid</a:t>
            </a:r>
            <a:r>
              <a:rPr lang="zh-CN" altLang="en-US" dirty="0">
                <a:ea typeface="MS PGothic" pitchFamily="34" charset="-128"/>
              </a:rPr>
              <a:t>帮助资源中心，查看其他帮助信息或教程演示。感谢您对我们的支持！</a:t>
            </a:r>
            <a:endParaRPr lang="zh-CN" altLang="zh-CN" dirty="0">
              <a:ea typeface="MS PGothic" pitchFamily="34" charset="-128"/>
            </a:endParaRPr>
          </a:p>
          <a:p>
            <a:pPr eaLnBrk="1" hangingPunct="1"/>
            <a:endParaRPr lang="zh-CN" altLang="zh-CN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1557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b="0" i="0" u="sng" dirty="0">
                <a:solidFill>
                  <a:srgbClr val="015BA7"/>
                </a:solidFill>
                <a:effectLst/>
                <a:latin typeface="Arial" panose="020B0604020202020204" pitchFamily="34" charset="0"/>
                <a:hlinkClick r:id="rId3"/>
              </a:rPr>
              <a:t>http://survey.clicktools.com/app/survey/go.jsp?iv=3f7rk44jms4sy&amp;q1=a073w00001Uu5Ay&amp;q7=Nanjing%20University%20of%20Traditional%20Chinese%20Med&amp;q2=&amp;q3=2021-05-19&amp;q14=001d000000GhQFi&amp;q4=&amp;q5=%20&amp;language=zh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53818-767B-43AD-A4F4-215EEE5CCC51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0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同时，点击</a:t>
            </a:r>
            <a:r>
              <a:rPr lang="en-US" altLang="zh-CN" dirty="0"/>
              <a:t>Ovid</a:t>
            </a:r>
            <a:r>
              <a:rPr lang="zh-CN" altLang="en-US" dirty="0"/>
              <a:t>平台页面顶部的</a:t>
            </a:r>
            <a:r>
              <a:rPr lang="en-US" altLang="zh-CN" dirty="0"/>
              <a:t>TOP ARTICLEs,</a:t>
            </a:r>
            <a:r>
              <a:rPr lang="zh-CN" altLang="en-US" dirty="0"/>
              <a:t>可以查看全球下载文章的排行榜，并可分别查看不同学科和月份的下载文章排行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2614741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844BF-1858-46EE-9A76-B570E7AE6B89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OL181016_729-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1782" cy="5143500"/>
          </a:xfrm>
          <a:prstGeom prst="rect">
            <a:avLst/>
          </a:prstGeom>
        </p:spPr>
      </p:pic>
      <p:sp>
        <p:nvSpPr>
          <p:cNvPr id="15" name="Rectangle 13"/>
          <p:cNvSpPr/>
          <p:nvPr userDrawn="1"/>
        </p:nvSpPr>
        <p:spPr>
          <a:xfrm>
            <a:off x="2514603" y="3503087"/>
            <a:ext cx="2743200" cy="1051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3" y="1737360"/>
            <a:ext cx="3886200" cy="20574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64266" y="1886582"/>
            <a:ext cx="3352601" cy="1143000"/>
          </a:xfr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Afbeelding 17" descr="WK_H_01_Pos_RGB_2400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16" y="3813221"/>
            <a:ext cx="2753487" cy="741426"/>
          </a:xfrm>
          <a:prstGeom prst="rect">
            <a:avLst/>
          </a:prstGeom>
        </p:spPr>
      </p:pic>
      <p:sp>
        <p:nvSpPr>
          <p:cNvPr id="19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63540" y="3058284"/>
            <a:ext cx="3353327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Name Presenter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266" y="3394073"/>
            <a:ext cx="2150337" cy="271337"/>
          </a:xfrm>
        </p:spPr>
        <p:txBody>
          <a:bodyPr>
            <a:noAutofit/>
          </a:bodyPr>
          <a:lstStyle>
            <a:lvl1pPr marL="30480" indent="0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320040" indent="0">
              <a:buFontTx/>
              <a:buNone/>
              <a:defRPr sz="1400" baseline="0">
                <a:solidFill>
                  <a:schemeClr val="bg2"/>
                </a:solidFill>
              </a:defRPr>
            </a:lvl2pPr>
            <a:lvl3pPr marL="603504" indent="0">
              <a:buFontTx/>
              <a:buNone/>
              <a:defRPr sz="1400" baseline="0">
                <a:solidFill>
                  <a:schemeClr val="bg2"/>
                </a:solidFill>
              </a:defRPr>
            </a:lvl3pPr>
            <a:lvl4pPr marL="877824" indent="0">
              <a:buFontTx/>
              <a:buNone/>
              <a:defRPr sz="1400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14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nl-NL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6252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4633913"/>
            <a:ext cx="9144000" cy="514350"/>
          </a:xfrm>
          <a:prstGeom prst="rect">
            <a:avLst/>
          </a:prstGeom>
          <a:gradFill rotWithShape="0">
            <a:gsLst>
              <a:gs pos="65000">
                <a:schemeClr val="bg1">
                  <a:alpha val="31000"/>
                </a:schemeClr>
              </a:gs>
              <a:gs pos="100000">
                <a:schemeClr val="bg1">
                  <a:gamma/>
                  <a:tint val="15686"/>
                  <a:invGamma/>
                  <a:alpha val="89999"/>
                </a:scheme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0" y="4629150"/>
            <a:ext cx="9144000" cy="0"/>
          </a:xfrm>
          <a:prstGeom prst="line">
            <a:avLst/>
          </a:prstGeom>
          <a:noFill/>
          <a:ln w="76200">
            <a:solidFill>
              <a:srgbClr val="0768A9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2819401" y="1371600"/>
            <a:ext cx="6096000" cy="700088"/>
          </a:xfrm>
          <a:prstGeom prst="rect">
            <a:avLst/>
          </a:prstGeom>
          <a:noFill/>
          <a:ln w="12700" cmpd="dbl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0" h="63500"/>
            <a:bevelB w="0" h="63500"/>
          </a:sp3d>
        </p:spPr>
        <p:txBody>
          <a:bodyPr lIns="137160" anchor="ctr"/>
          <a:lstStyle>
            <a:lvl1pPr marL="0" indent="0">
              <a:defRPr/>
            </a:lvl1pPr>
          </a:lstStyle>
          <a:p>
            <a:pPr eaLnBrk="0" hangingPunct="0">
              <a:defRPr/>
            </a:pPr>
            <a:endParaRPr lang="en-US" sz="2700" dirty="0">
              <a:solidFill>
                <a:srgbClr val="000000"/>
              </a:solidFill>
              <a:latin typeface="Trebuchet MS"/>
              <a:ea typeface="ＭＳ Ｐゴシック"/>
            </a:endParaRPr>
          </a:p>
        </p:txBody>
      </p:sp>
      <p:pic>
        <p:nvPicPr>
          <p:cNvPr id="8" name="Picture 11" descr="WKH_LOGO_outlined_R_200x63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4743451"/>
            <a:ext cx="1990725" cy="34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1" y="4800600"/>
            <a:ext cx="4238625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wkh_ovidrn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342771" y="3713672"/>
            <a:ext cx="4178462" cy="495861"/>
          </a:xfrm>
          <a:prstGeom prst="rect">
            <a:avLst/>
          </a:prstGeom>
        </p:spPr>
      </p:pic>
      <p:pic>
        <p:nvPicPr>
          <p:cNvPr id="13" name="Picture 12" descr="WKH_OVID_CH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455428" y="1813754"/>
            <a:ext cx="4447032" cy="409764"/>
          </a:xfrm>
          <a:prstGeom prst="rect">
            <a:avLst/>
          </a:prstGeom>
        </p:spPr>
      </p:pic>
      <p:pic>
        <p:nvPicPr>
          <p:cNvPr id="14" name="Picture 13" descr="ovidmd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11989" y="1738088"/>
            <a:ext cx="3810000" cy="528638"/>
          </a:xfrm>
          <a:prstGeom prst="rect">
            <a:avLst/>
          </a:prstGeom>
        </p:spPr>
      </p:pic>
      <p:pic>
        <p:nvPicPr>
          <p:cNvPr id="15" name="Picture 14" descr="wkh_ovidsp_logo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855710" y="2769079"/>
            <a:ext cx="5070270" cy="6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L080226_103_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40547" r="6244" b="55144"/>
          <a:stretch>
            <a:fillRect/>
          </a:stretch>
        </p:blipFill>
        <p:spPr bwMode="auto"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4426"/>
            <a:ext cx="8686800" cy="3633788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75">
                <a:solidFill>
                  <a:schemeClr val="tx1"/>
                </a:solidFill>
              </a:defRPr>
            </a:lvl2pPr>
            <a:lvl3pPr>
              <a:defRPr sz="1275">
                <a:solidFill>
                  <a:schemeClr val="tx1"/>
                </a:solidFill>
              </a:defRPr>
            </a:lvl3pPr>
            <a:lvl4pPr>
              <a:defRPr sz="1275">
                <a:solidFill>
                  <a:schemeClr val="tx1"/>
                </a:solidFill>
              </a:defRPr>
            </a:lvl4pPr>
            <a:lvl5pPr>
              <a:defRPr sz="1275">
                <a:solidFill>
                  <a:schemeClr val="tx1"/>
                </a:solidFill>
              </a:defRPr>
            </a:lvl5pPr>
            <a:lvl6pPr marL="257175" indent="0">
              <a:defRPr lang="en-US" sz="825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28600" y="342900"/>
            <a:ext cx="8686800" cy="646331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500" i="1">
                <a:solidFill>
                  <a:schemeClr val="tx1"/>
                </a:solidFill>
              </a:defRPr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3"/>
          </p:nvPr>
        </p:nvSpPr>
        <p:spPr>
          <a:xfrm>
            <a:off x="6794500" y="4833938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5F26F2-1299-4B62-BDE9-4D4A559381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4"/>
          </p:nvPr>
        </p:nvSpPr>
        <p:spPr>
          <a:xfrm>
            <a:off x="2921000" y="4833938"/>
            <a:ext cx="3302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Health Investor Seminar, 28 October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410766"/>
            <a:ext cx="7953375" cy="38933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4" y="1028700"/>
            <a:ext cx="3900487" cy="35433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5700" y="1028700"/>
            <a:ext cx="3900488" cy="35433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94500" y="4833938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2EB797-FD68-4951-88DA-089F6B7701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88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WOL080226_103_sml"/>
          <p:cNvPicPr>
            <a:picLocks noChangeAspect="1" noChangeArrowheads="1"/>
          </p:cNvPicPr>
          <p:nvPr userDrawn="1"/>
        </p:nvPicPr>
        <p:blipFill>
          <a:blip r:embed="rId3" cstate="print"/>
          <a:srcRect l="8490" t="24579" r="6244" b="1078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4833000"/>
            <a:ext cx="9144000" cy="31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833000"/>
            <a:ext cx="9144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>
            <a:spLocks/>
          </p:cNvSpPr>
          <p:nvPr/>
        </p:nvSpPr>
        <p:spPr bwMode="auto">
          <a:xfrm>
            <a:off x="1835697" y="627534"/>
            <a:ext cx="2279103" cy="1942207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350" b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411761" y="951570"/>
            <a:ext cx="4464495" cy="1242139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6768244" y="4895100"/>
            <a:ext cx="1404156" cy="273844"/>
          </a:xfrm>
        </p:spPr>
        <p:txBody>
          <a:bodyPr/>
          <a:lstStyle/>
          <a:p>
            <a:r>
              <a:rPr lang="nl-NL"/>
              <a:t>Date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43808" y="4895100"/>
            <a:ext cx="3888432" cy="273844"/>
          </a:xfrm>
        </p:spPr>
        <p:txBody>
          <a:bodyPr/>
          <a:lstStyle/>
          <a:p>
            <a:r>
              <a:rPr lang="en-US"/>
              <a:t>Presentation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99040" y="4895100"/>
            <a:ext cx="549424" cy="273844"/>
          </a:xfrm>
        </p:spPr>
        <p:txBody>
          <a:bodyPr/>
          <a:lstStyle/>
          <a:p>
            <a:fld id="{32BBD926-AB7A-4FD9-B807-4F82AF62F6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3" y="4868240"/>
            <a:ext cx="1601877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5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eople_ppt_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07494"/>
            <a:ext cx="4876800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8F9D50-DA6C-4FF9-9E7F-8D8E568018C4}" type="datetimeFigureOut">
              <a:rPr lang="en-US" altLang="zh-CN"/>
              <a:pPr>
                <a:defRPr/>
              </a:pPr>
              <a:t>5/25/2021</a:t>
            </a:fld>
            <a:endParaRPr lang="en-US" altLang="zh-CN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6856FC-2825-4E3B-B1F9-4BFEE980B5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30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62400" y="4743450"/>
            <a:ext cx="10668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Trebuchet MS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4429BB38-074B-4781-A042-8336CF28E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man, kijken&#10;&#10;Automatisch gegenereerde beschrijving">
            <a:extLst>
              <a:ext uri="{FF2B5EF4-FFF2-40B4-BE49-F238E27FC236}">
                <a16:creationId xmlns:a16="http://schemas.microsoft.com/office/drawing/2014/main" id="{3EBA1443-E3D5-D043-9678-B0621B429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15" name="Rectangle 13"/>
          <p:cNvSpPr/>
          <p:nvPr userDrawn="1"/>
        </p:nvSpPr>
        <p:spPr>
          <a:xfrm>
            <a:off x="2514603" y="3503087"/>
            <a:ext cx="2743200" cy="1051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3" y="1737360"/>
            <a:ext cx="3886200" cy="20574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64266" y="1886582"/>
            <a:ext cx="3352601" cy="1143000"/>
          </a:xfr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Afbeelding 17" descr="WK_H_01_Pos_RGB_2400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16" y="3813221"/>
            <a:ext cx="2753487" cy="741426"/>
          </a:xfrm>
          <a:prstGeom prst="rect">
            <a:avLst/>
          </a:prstGeom>
        </p:spPr>
      </p:pic>
      <p:sp>
        <p:nvSpPr>
          <p:cNvPr id="19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63540" y="3058284"/>
            <a:ext cx="3353327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Name Presenter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266" y="3394073"/>
            <a:ext cx="2150337" cy="271337"/>
          </a:xfrm>
        </p:spPr>
        <p:txBody>
          <a:bodyPr>
            <a:noAutofit/>
          </a:bodyPr>
          <a:lstStyle>
            <a:lvl1pPr marL="30480" indent="0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320040" indent="0">
              <a:buFontTx/>
              <a:buNone/>
              <a:defRPr sz="1400" baseline="0">
                <a:solidFill>
                  <a:schemeClr val="bg2"/>
                </a:solidFill>
              </a:defRPr>
            </a:lvl2pPr>
            <a:lvl3pPr marL="603504" indent="0">
              <a:buFontTx/>
              <a:buNone/>
              <a:defRPr sz="1400" baseline="0">
                <a:solidFill>
                  <a:schemeClr val="bg2"/>
                </a:solidFill>
              </a:defRPr>
            </a:lvl3pPr>
            <a:lvl4pPr marL="877824" indent="0">
              <a:buFontTx/>
              <a:buNone/>
              <a:defRPr sz="1400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14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6445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1472184" indent="-274320">
              <a:spcBef>
                <a:spcPts val="576"/>
              </a:spcBef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6518" y="4772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About Wolters Kluwer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785" y="4772268"/>
            <a:ext cx="48967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8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457200" y="0"/>
            <a:ext cx="8686800" cy="4629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457200" y="342900"/>
            <a:ext cx="8225366" cy="685800"/>
          </a:xfrm>
          <a:prstGeom prst="rect">
            <a:avLst/>
          </a:prstGeom>
          <a:solidFill>
            <a:srgbClr val="409B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59537" y="170961"/>
            <a:ext cx="7632531" cy="857739"/>
          </a:xfrm>
        </p:spPr>
        <p:txBody>
          <a:bodyPr anchor="ctr" anchorCtr="0">
            <a:normAutofit/>
          </a:bodyPr>
          <a:lstStyle>
            <a:lvl1pPr algn="l">
              <a:defRPr sz="3600" b="0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400" y="1200151"/>
            <a:ext cx="7768166" cy="274955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 marL="1472184" indent="-274320">
              <a:buClrTx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342900"/>
            <a:ext cx="457200" cy="685800"/>
          </a:xfrm>
          <a:prstGeom prst="rect">
            <a:avLst/>
          </a:prstGeom>
          <a:solidFill>
            <a:srgbClr val="7FC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37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457200" y="0"/>
            <a:ext cx="8686800" cy="4629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457200" y="342900"/>
            <a:ext cx="8225366" cy="685800"/>
          </a:xfrm>
          <a:prstGeom prst="rect">
            <a:avLst/>
          </a:prstGeom>
          <a:solidFill>
            <a:srgbClr val="409B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59537" y="171450"/>
            <a:ext cx="7632531" cy="857739"/>
          </a:xfrm>
        </p:spPr>
        <p:txBody>
          <a:bodyPr anchor="ctr" anchorCtr="0">
            <a:normAutofit/>
          </a:bodyPr>
          <a:lstStyle>
            <a:lvl1pPr algn="l">
              <a:defRPr sz="3600" b="0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342900"/>
            <a:ext cx="457200" cy="685800"/>
          </a:xfrm>
          <a:prstGeom prst="rect">
            <a:avLst/>
          </a:prstGeom>
          <a:solidFill>
            <a:srgbClr val="7FC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1472184" indent="-274320">
              <a:spcBef>
                <a:spcPts val="576"/>
              </a:spcBef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6518" y="4772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785" y="4772268"/>
            <a:ext cx="48967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12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About Wolters Kluwer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Afbeelding 5" descr="WOL140117_491_pp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01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1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02577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02577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Wolters Kluwer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0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1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Wolters Kluwer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33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Wolters Kluwer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14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4426"/>
            <a:ext cx="8686800" cy="3633788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275">
                <a:solidFill>
                  <a:schemeClr val="tx1"/>
                </a:solidFill>
              </a:defRPr>
            </a:lvl2pPr>
            <a:lvl3pPr>
              <a:defRPr sz="1275">
                <a:solidFill>
                  <a:schemeClr val="tx1"/>
                </a:solidFill>
              </a:defRPr>
            </a:lvl3pPr>
            <a:lvl4pPr>
              <a:defRPr sz="1275">
                <a:solidFill>
                  <a:schemeClr val="tx1"/>
                </a:solidFill>
              </a:defRPr>
            </a:lvl4pPr>
            <a:lvl5pPr>
              <a:defRPr sz="1275">
                <a:solidFill>
                  <a:schemeClr val="tx1"/>
                </a:solidFill>
              </a:defRPr>
            </a:lvl5pPr>
            <a:lvl6pPr marL="257175" indent="0">
              <a:defRPr lang="en-US" sz="825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28600" y="342900"/>
            <a:ext cx="8686800" cy="646331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500" i="1">
                <a:solidFill>
                  <a:schemeClr val="tx1"/>
                </a:solidFill>
              </a:defRPr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3"/>
          </p:nvPr>
        </p:nvSpPr>
        <p:spPr>
          <a:xfrm>
            <a:off x="6794500" y="4833938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5F26F2-1299-4B62-BDE9-4D4A559381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4"/>
          </p:nvPr>
        </p:nvSpPr>
        <p:spPr>
          <a:xfrm>
            <a:off x="2921000" y="4833938"/>
            <a:ext cx="3302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Health Investor Seminar, 28 October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457200" y="0"/>
            <a:ext cx="8686800" cy="4629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457200" y="342900"/>
            <a:ext cx="8225366" cy="685800"/>
          </a:xfrm>
          <a:prstGeom prst="rect">
            <a:avLst/>
          </a:prstGeom>
          <a:solidFill>
            <a:srgbClr val="409B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59537" y="170961"/>
            <a:ext cx="7632531" cy="857739"/>
          </a:xfrm>
        </p:spPr>
        <p:txBody>
          <a:bodyPr anchor="ctr" anchorCtr="0">
            <a:normAutofit/>
          </a:bodyPr>
          <a:lstStyle>
            <a:lvl1pPr algn="l">
              <a:defRPr sz="3600" b="0" cap="none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400" y="1200151"/>
            <a:ext cx="7768166" cy="274955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 marL="1472184" indent="-274320">
              <a:buClrTx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342900"/>
            <a:ext cx="457200" cy="685800"/>
          </a:xfrm>
          <a:prstGeom prst="rect">
            <a:avLst/>
          </a:prstGeom>
          <a:solidFill>
            <a:srgbClr val="7FC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457200" y="0"/>
            <a:ext cx="8686800" cy="4629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457200" y="342900"/>
            <a:ext cx="8225366" cy="685800"/>
          </a:xfrm>
          <a:prstGeom prst="rect">
            <a:avLst/>
          </a:prstGeom>
          <a:solidFill>
            <a:srgbClr val="409B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59537" y="171450"/>
            <a:ext cx="7632531" cy="857739"/>
          </a:xfrm>
        </p:spPr>
        <p:txBody>
          <a:bodyPr anchor="ctr" anchorCtr="0">
            <a:normAutofit/>
          </a:bodyPr>
          <a:lstStyle>
            <a:lvl1pPr algn="l">
              <a:defRPr sz="3600" b="0" cap="none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342900"/>
            <a:ext cx="457200" cy="685800"/>
          </a:xfrm>
          <a:prstGeom prst="rect">
            <a:avLst/>
          </a:prstGeom>
          <a:solidFill>
            <a:srgbClr val="7FC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 of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5" descr="WOL140117_491_pp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5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1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02577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02577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9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1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7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633913"/>
            <a:ext cx="9144000" cy="514350"/>
          </a:xfrm>
          <a:prstGeom prst="rect">
            <a:avLst/>
          </a:prstGeom>
          <a:gradFill rotWithShape="0">
            <a:gsLst>
              <a:gs pos="65000">
                <a:schemeClr val="bg1">
                  <a:alpha val="31000"/>
                </a:schemeClr>
              </a:gs>
              <a:gs pos="100000">
                <a:schemeClr val="bg1">
                  <a:gamma/>
                  <a:tint val="15686"/>
                  <a:invGamma/>
                  <a:alpha val="89999"/>
                </a:scheme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050" dirty="0">
              <a:solidFill>
                <a:schemeClr val="tx1"/>
              </a:solidFill>
              <a:latin typeface="Arial" charset="0"/>
              <a:ea typeface="+mn-ea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0" y="4629150"/>
            <a:ext cx="9144000" cy="0"/>
          </a:xfrm>
          <a:prstGeom prst="line">
            <a:avLst/>
          </a:prstGeom>
          <a:noFill/>
          <a:ln w="76200">
            <a:solidFill>
              <a:srgbClr val="0768A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050" dirty="0">
              <a:solidFill>
                <a:schemeClr val="tx1"/>
              </a:solidFill>
              <a:latin typeface="Arial" charset="0"/>
              <a:ea typeface="+mn-ea"/>
            </a:endParaRPr>
          </a:p>
        </p:txBody>
      </p:sp>
      <p:pic>
        <p:nvPicPr>
          <p:cNvPr id="8" name="Picture 13" descr="people_ppt_cover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867150"/>
            <a:ext cx="4767828" cy="133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vertical bri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112" y="438154"/>
            <a:ext cx="2181164" cy="379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ovid_lww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4772" y="2410868"/>
            <a:ext cx="1796028" cy="971547"/>
          </a:xfrm>
          <a:prstGeom prst="rect">
            <a:avLst/>
          </a:prstGeom>
        </p:spPr>
      </p:pic>
      <p:sp>
        <p:nvSpPr>
          <p:cNvPr id="4413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03231" y="3169444"/>
            <a:ext cx="2133600" cy="971550"/>
          </a:xfrm>
        </p:spPr>
        <p:txBody>
          <a:bodyPr lIns="91440" anchor="b"/>
          <a:lstStyle>
            <a:lvl1pPr marL="0" indent="0">
              <a:buFontTx/>
              <a:buNone/>
              <a:defRPr b="1" baseline="2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88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474" y="172305"/>
            <a:ext cx="837491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6518" y="4772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About Wolters Kluwer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785" y="4772268"/>
            <a:ext cx="48967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Afbeelding 6" descr="WK_H_01_Pos_RGB_2400_Color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35678"/>
            <a:ext cx="1371600" cy="3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9" r:id="rId5"/>
    <p:sldLayoutId id="2147483652" r:id="rId6"/>
    <p:sldLayoutId id="2147483654" r:id="rId7"/>
    <p:sldLayoutId id="2147483655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77824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52144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474" y="172305"/>
            <a:ext cx="837491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6518" y="4772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About Wolters Kluwer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785" y="4772268"/>
            <a:ext cx="48967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08000" y="4596053"/>
            <a:ext cx="812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WK_H_01_Pos_RGB_2400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01" y="4616999"/>
            <a:ext cx="1707162" cy="4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0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31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77824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52144" indent="-27432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ovid.com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g"/><Relationship Id="rId5" Type="http://schemas.openxmlformats.org/officeDocument/2006/relationships/hyperlink" Target="http://demo.ovid.com/training/cn/" TargetMode="External"/><Relationship Id="rId4" Type="http://schemas.openxmlformats.org/officeDocument/2006/relationships/hyperlink" Target="http://resourcenter.ovid.com/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2.gif"/><Relationship Id="rId4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ovidsp.ovid.com/autologin.html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jpe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../video/Medical/my%20workspace.mp4" TargetMode="External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61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openxmlformats.org/officeDocument/2006/relationships/image" Target="../media/image165.png"/><Relationship Id="rId4" Type="http://schemas.openxmlformats.org/officeDocument/2006/relationships/image" Target="../media/image162.png"/><Relationship Id="rId9" Type="http://schemas.openxmlformats.org/officeDocument/2006/relationships/image" Target="../media/image13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76200" y="3410226"/>
            <a:ext cx="2150337" cy="271337"/>
          </a:xfrm>
        </p:spPr>
        <p:txBody>
          <a:bodyPr/>
          <a:lstStyle/>
          <a:p>
            <a:r>
              <a:rPr lang="en-US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</a:t>
            </a:r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0E6146-B849-442D-AC78-2CF5A94EA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1874790"/>
            <a:ext cx="3505001" cy="1143000"/>
          </a:xfrm>
        </p:spPr>
        <p:txBody>
          <a:bodyPr/>
          <a:lstStyle/>
          <a:p>
            <a:pPr algn="r"/>
            <a:r>
              <a:rPr lang="en-US" altLang="zh-CN" dirty="0"/>
              <a:t>Think Fast, Search Fast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sz="1800" dirty="0"/>
              <a:t>——Ovid</a:t>
            </a:r>
            <a:r>
              <a:rPr lang="zh-CN" altLang="en-US" sz="1800" dirty="0"/>
              <a:t>平台资源使用指南</a:t>
            </a:r>
            <a:endParaRPr lang="en-US" sz="1800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E6ACC985-188C-4356-9AF5-517D2DCEBB4A}"/>
              </a:ext>
            </a:extLst>
          </p:cNvPr>
          <p:cNvSpPr txBox="1">
            <a:spLocks/>
          </p:cNvSpPr>
          <p:nvPr/>
        </p:nvSpPr>
        <p:spPr>
          <a:xfrm>
            <a:off x="2506032" y="3426957"/>
            <a:ext cx="2150337" cy="271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80" indent="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Tx/>
              <a:buNone/>
              <a:defRPr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0040" indent="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Tx/>
              <a:buNone/>
              <a:defRPr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03504" indent="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Tx/>
              <a:buNone/>
              <a:defRPr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77824" indent="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Tx/>
              <a:buNone/>
              <a:defRPr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Tx/>
              <a:buNone/>
              <a:defRPr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李宁</a:t>
            </a:r>
            <a:endParaRPr lang="nl-NL" dirty="0"/>
          </a:p>
        </p:txBody>
      </p:sp>
      <p:pic>
        <p:nvPicPr>
          <p:cNvPr id="1026" name="Picture 2" descr="成都医学院图书馆">
            <a:extLst>
              <a:ext uri="{FF2B5EF4-FFF2-40B4-BE49-F238E27FC236}">
                <a16:creationId xmlns:a16="http://schemas.microsoft.com/office/drawing/2014/main" id="{AECFF08F-12A8-420E-95B3-53DFBBCB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" y="891804"/>
            <a:ext cx="27622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206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3031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5918"/>
            <a:ext cx="8229599" cy="3825069"/>
          </a:xfrm>
        </p:spPr>
        <p:txBody>
          <a:bodyPr/>
          <a:lstStyle/>
          <a:p>
            <a:pPr marL="258366" lvl="1" indent="0">
              <a:buNone/>
            </a:pPr>
            <a:r>
              <a:rPr lang="en-US" altLang="zh-CN" dirty="0">
                <a:solidFill>
                  <a:srgbClr val="0768A9"/>
                </a:solidFill>
              </a:rPr>
              <a:t>Clinical Neurology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（临床神经病学）和</a:t>
            </a:r>
            <a:r>
              <a:rPr lang="en-US" altLang="zh-CN" dirty="0">
                <a:solidFill>
                  <a:srgbClr val="0768A9"/>
                </a:solidFill>
              </a:rPr>
              <a:t>Transplantation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（移植）领域的顶级被引期刊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endParaRPr lang="en-GB" dirty="0">
              <a:solidFill>
                <a:srgbClr val="0768A9"/>
              </a:solidFill>
            </a:endParaRPr>
          </a:p>
          <a:p>
            <a:pPr marL="1373981" lvl="4" indent="0">
              <a:buNone/>
            </a:pPr>
            <a:endParaRPr lang="en-GB" sz="1200" b="1" i="1" dirty="0">
              <a:solidFill>
                <a:schemeClr val="bg2">
                  <a:lumMod val="75000"/>
                </a:schemeClr>
              </a:solidFill>
            </a:endParaRP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Neurology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(IF 8.249*), American Academy of Neurology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（美国神经协会）期刊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</a:rPr>
              <a:t>在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</a:rPr>
              <a:t>JCR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Clinical Neurology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（临床神经病学）领域中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2012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年被引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74408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次，是被引次数最多的期刊</a:t>
            </a:r>
            <a:r>
              <a:rPr lang="en-GB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373981" lvl="4" indent="0">
              <a:buNone/>
            </a:pPr>
            <a:endParaRPr lang="en-GB" sz="1275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1373981" lvl="4" indent="0">
              <a:buNone/>
            </a:pPr>
            <a:endParaRPr lang="en-GB" sz="1275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Transplantation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(IF 3.781*)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</a:rPr>
              <a:t>在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JCR Transplantation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（移植）领域中，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2013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年被引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25429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次，是该领域被引次数最多的期刊。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sz="1275" dirty="0"/>
          </a:p>
        </p:txBody>
      </p:sp>
      <p:sp>
        <p:nvSpPr>
          <p:cNvPr id="6" name="TextBox 5"/>
          <p:cNvSpPr txBox="1"/>
          <p:nvPr/>
        </p:nvSpPr>
        <p:spPr>
          <a:xfrm>
            <a:off x="6400801" y="4828403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9" y="1619250"/>
            <a:ext cx="998982" cy="13144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05150"/>
            <a:ext cx="947351" cy="13144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0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55269"/>
            <a:ext cx="6255701" cy="39674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-90002"/>
            <a:ext cx="8374918" cy="857250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剪贴摘录直接保存文本信息至我的课题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63643" y="3181417"/>
            <a:ext cx="775357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59" y="2549259"/>
            <a:ext cx="1767818" cy="233604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4" y="855269"/>
            <a:ext cx="3981841" cy="1605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541" y="14538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批注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66" y="1110501"/>
            <a:ext cx="3707851" cy="24781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文本占位符 7"/>
          <p:cNvSpPr txBox="1">
            <a:spLocks/>
          </p:cNvSpPr>
          <p:nvPr/>
        </p:nvSpPr>
        <p:spPr bwMode="auto">
          <a:xfrm>
            <a:off x="1286302" y="685800"/>
            <a:ext cx="6387152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CN" altLang="en-US" sz="18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您可以在</a:t>
            </a:r>
            <a:r>
              <a:rPr lang="en-US" altLang="zh-CN" sz="18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18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平台直接在线添加自己的评述信息。</a:t>
            </a:r>
            <a:endParaRPr lang="en-US" altLang="zh-CN" sz="1800" kern="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70" y="1602921"/>
            <a:ext cx="3614738" cy="248925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82" y="2115498"/>
            <a:ext cx="3249659" cy="250341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32" y="1715516"/>
            <a:ext cx="4007936" cy="252471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11" y="1110500"/>
            <a:ext cx="3563771" cy="226022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964368" y="1107274"/>
            <a:ext cx="7031020" cy="3845914"/>
            <a:chOff x="76200" y="76200"/>
            <a:chExt cx="8915400" cy="61722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6200"/>
              <a:ext cx="6172200" cy="314325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675" y="2847975"/>
              <a:ext cx="5495925" cy="3400425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7"/>
            <p:cNvCxnSpPr/>
            <p:nvPr/>
          </p:nvCxnSpPr>
          <p:spPr>
            <a:xfrm rot="16200000" flipH="1">
              <a:off x="800100" y="2095500"/>
              <a:ext cx="3048000" cy="2819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0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2661" y="178094"/>
            <a:ext cx="4629150" cy="311646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b="1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如需要更多详细内容</a:t>
            </a:r>
            <a:endParaRPr lang="en-US" altLang="zh-CN" b="1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5299" name="Rectangle 3"/>
          <p:cNvSpPr txBox="1">
            <a:spLocks noChangeArrowheads="1"/>
          </p:cNvSpPr>
          <p:nvPr/>
        </p:nvSpPr>
        <p:spPr bwMode="auto">
          <a:xfrm>
            <a:off x="322661" y="831476"/>
            <a:ext cx="749508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indent="-2921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发送邮件： </a:t>
            </a:r>
            <a:r>
              <a:rPr lang="en-GB" altLang="zh-CN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  <a:hlinkClick r:id="rId3"/>
              </a:rPr>
              <a:t>support@ovid.com</a:t>
            </a:r>
            <a:r>
              <a:rPr lang="en-GB" altLang="zh-CN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 </a:t>
            </a: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访问</a:t>
            </a:r>
            <a:r>
              <a:rPr lang="en-US" altLang="zh-CN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帮助资源中心：</a:t>
            </a:r>
            <a:endParaRPr lang="en-US" altLang="zh-CN" sz="2000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zh-CN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     </a:t>
            </a:r>
            <a:r>
              <a:rPr lang="zh-CN" alt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英文版：</a:t>
            </a:r>
            <a:r>
              <a:rPr lang="en-GB" altLang="zh-CN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  <a:hlinkClick r:id="rId4"/>
              </a:rPr>
              <a:t>http://resourcenter.ovid.com</a:t>
            </a:r>
            <a:endParaRPr lang="en-GB" altLang="zh-CN" sz="2000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     中文版：</a:t>
            </a:r>
            <a:r>
              <a:rPr lang="en-US" altLang="zh-CN" sz="2000" u="sng" dirty="0">
                <a:hlinkClick r:id="rId5"/>
              </a:rPr>
              <a:t>http://demo.ovid.com/training/cn/</a:t>
            </a:r>
            <a:endParaRPr lang="en-US" altLang="zh-CN" sz="2000" u="sng" dirty="0"/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endParaRPr lang="en-US" altLang="zh-CN" sz="2000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2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微信服务公众号：</a:t>
            </a:r>
            <a:endParaRPr lang="en-US" altLang="zh-CN" sz="2000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2000" dirty="0">
                <a:solidFill>
                  <a:srgbClr val="241866"/>
                </a:solidFill>
                <a:latin typeface="+mj-lt"/>
                <a:ea typeface="黑体" panose="02010609060101010101" pitchFamily="49" charset="-122"/>
              </a:rPr>
              <a:t>威科</a:t>
            </a:r>
            <a:r>
              <a:rPr lang="en-US" altLang="zh-CN" sz="2000" dirty="0">
                <a:solidFill>
                  <a:srgbClr val="241866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000" dirty="0">
                <a:solidFill>
                  <a:srgbClr val="241866"/>
                </a:solidFill>
                <a:latin typeface="+mj-lt"/>
                <a:ea typeface="黑体" panose="02010609060101010101" pitchFamily="49" charset="-122"/>
              </a:rPr>
              <a:t>资源服务中心</a:t>
            </a:r>
            <a:endParaRPr lang="en-US" sz="2000" dirty="0">
              <a:solidFill>
                <a:srgbClr val="241866"/>
              </a:solidFill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en-GB" altLang="zh-CN" sz="2000" dirty="0">
              <a:solidFill>
                <a:srgbClr val="0768A9"/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4" name="图片 3" descr="QR 代码&#10;&#10;描述已自动生成">
            <a:extLst>
              <a:ext uri="{FF2B5EF4-FFF2-40B4-BE49-F238E27FC236}">
                <a16:creationId xmlns:a16="http://schemas.microsoft.com/office/drawing/2014/main" id="{FFC44EA1-557A-43FA-9B19-42B1EBF4B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799" y="2952750"/>
            <a:ext cx="1843088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43000" y="2994422"/>
            <a:ext cx="3314700" cy="1600200"/>
          </a:xfrm>
          <a:prstGeom prst="rect">
            <a:avLst/>
          </a:prstGeom>
          <a:solidFill>
            <a:srgbClr val="0768A9">
              <a:alpha val="91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>
              <a:defRPr/>
            </a:pP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问题</a:t>
            </a:r>
            <a: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</a:t>
            </a:r>
          </a:p>
          <a:p>
            <a:pPr marL="342900">
              <a:defRPr/>
            </a:pP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非常感谢</a:t>
            </a:r>
            <a: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!</a:t>
            </a: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en-US" sz="2850" i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90926" y="2994422"/>
            <a:ext cx="3219674" cy="1600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algn="ctr">
              <a:defRPr/>
            </a:pP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en-US" sz="285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lvl="4">
              <a:defRPr/>
            </a:pP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28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en-US" sz="2850" i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77184" y="3240524"/>
            <a:ext cx="300114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5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李宁</a:t>
            </a:r>
            <a:endParaRPr lang="es-ES" altLang="zh-CN" sz="165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65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Ovid</a:t>
            </a:r>
            <a:r>
              <a:rPr lang="zh-CN" altLang="en-US" sz="165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培训经理</a:t>
            </a:r>
            <a:endParaRPr lang="es-ES" altLang="zh-CN" sz="165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zh-CN" sz="1650" u="sng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Ning.li@wolterskluwer.com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zh-CN" sz="1650" u="sng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support@ovid.com</a:t>
            </a:r>
          </a:p>
        </p:txBody>
      </p:sp>
    </p:spTree>
    <p:extLst>
      <p:ext uri="{BB962C8B-B14F-4D97-AF65-F5344CB8AC3E}">
        <p14:creationId xmlns:p14="http://schemas.microsoft.com/office/powerpoint/2010/main" val="1182163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715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22929"/>
            <a:ext cx="8229600" cy="3657600"/>
          </a:xfrm>
        </p:spPr>
        <p:txBody>
          <a:bodyPr/>
          <a:lstStyle/>
          <a:p>
            <a:pPr marL="258366" lvl="1" indent="0">
              <a:buNone/>
            </a:pPr>
            <a:r>
              <a:rPr lang="en-GB" dirty="0">
                <a:solidFill>
                  <a:srgbClr val="0768A9"/>
                </a:solidFill>
              </a:rPr>
              <a:t>Peripheral Vascular Disease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（外周血管疾病）的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种最顶级期刊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</a:rPr>
              <a:t>出版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</a:rPr>
              <a:t>Peripheral Vascular Disease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领域最顶顶级的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种期刊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*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American Heart Association (AHA)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（美国心脏协会）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#2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 Research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#3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Hypertension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#4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Arteriosclerosis, Thrombosis &amp; Vascular Biology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#5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Stroke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99" y="1371600"/>
            <a:ext cx="514350" cy="6872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1" y="2929399"/>
            <a:ext cx="570394" cy="7429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705600" y="4826389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98" y="3830098"/>
            <a:ext cx="548900" cy="6872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8" y="2132728"/>
            <a:ext cx="514350" cy="688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86" y="3893251"/>
            <a:ext cx="509915" cy="6872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3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345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49" y="913586"/>
            <a:ext cx="8387650" cy="3856853"/>
          </a:xfrm>
        </p:spPr>
        <p:txBody>
          <a:bodyPr/>
          <a:lstStyle/>
          <a:p>
            <a:pPr marL="258366" lvl="1" indent="0">
              <a:buNone/>
            </a:pPr>
            <a:r>
              <a:rPr lang="en-GB" dirty="0" err="1">
                <a:solidFill>
                  <a:srgbClr val="0768A9"/>
                </a:solidFill>
              </a:rPr>
              <a:t>Anesthesiology</a:t>
            </a:r>
            <a:r>
              <a:rPr lang="en-GB" dirty="0">
                <a:solidFill>
                  <a:srgbClr val="0768A9"/>
                </a:solidFill>
              </a:rPr>
              <a:t>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（麻醉学）领域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种顶级期刊中的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75" dirty="0">
              <a:solidFill>
                <a:schemeClr val="tx1"/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出版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</a:rPr>
              <a:t>Anesthesiology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</a:rPr>
              <a:t>（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麻醉学）领域中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种顶级期刊中的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#2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Anesthesiology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American Society of </a:t>
            </a:r>
            <a:r>
              <a:rPr lang="en-GB" sz="1275" dirty="0" err="1">
                <a:solidFill>
                  <a:schemeClr val="tx2">
                    <a:lumMod val="50000"/>
                  </a:schemeClr>
                </a:solidFill>
              </a:rPr>
              <a:t>Anesthesiologists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（美国麻醉师协会）期刊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#5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Regional </a:t>
            </a:r>
            <a:r>
              <a:rPr lang="en-GB" sz="1275" b="1" i="1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 and Pain Medicine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American Society of Regional </a:t>
            </a:r>
            <a:r>
              <a:rPr lang="en-GB" sz="1275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and Pain Medicine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（美国区域麻醉和疼痛医学学会）期刊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#6 </a:t>
            </a:r>
            <a:r>
              <a:rPr lang="en-GB" sz="1275" b="1" i="1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 &amp; Analgesia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international </a:t>
            </a:r>
            <a:r>
              <a:rPr lang="en-GB" sz="1275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 Research Society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（国际麻醉研究协会）期刊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#9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European Journal of Anaesthesiology</a:t>
            </a:r>
            <a:r>
              <a:rPr lang="en-GB" sz="1275" i="1" dirty="0">
                <a:solidFill>
                  <a:schemeClr val="tx2">
                    <a:lumMod val="50000"/>
                  </a:schemeClr>
                </a:solidFill>
              </a:rPr>
              <a:t>, European Society of Anaesthesiology 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欧洲麻醉协会）期刊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还出版该领域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#11 </a:t>
            </a:r>
            <a:r>
              <a:rPr lang="en-GB" sz="1275" i="1" dirty="0">
                <a:solidFill>
                  <a:schemeClr val="tx2">
                    <a:lumMod val="50000"/>
                  </a:schemeClr>
                </a:solidFill>
              </a:rPr>
              <a:t>The Clinical Journal of Pain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#13 </a:t>
            </a:r>
            <a:r>
              <a:rPr lang="en-GB" sz="1275" i="1" dirty="0">
                <a:solidFill>
                  <a:schemeClr val="tx2">
                    <a:lumMod val="50000"/>
                  </a:schemeClr>
                </a:solidFill>
              </a:rPr>
              <a:t>Current Opinion in Anesthesiology</a:t>
            </a:r>
            <a:endParaRPr lang="en-US" sz="1275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1" y="2225228"/>
            <a:ext cx="555476" cy="7707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572250" y="4828403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6" y="1356490"/>
            <a:ext cx="571501" cy="7643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2" y="3056190"/>
            <a:ext cx="594920" cy="7970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7" y="3943350"/>
            <a:ext cx="576226" cy="767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30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23199"/>
            <a:ext cx="8458199" cy="3657600"/>
          </a:xfrm>
        </p:spPr>
        <p:txBody>
          <a:bodyPr/>
          <a:lstStyle/>
          <a:p>
            <a:pPr marL="258366" lvl="1" indent="0">
              <a:buNone/>
            </a:pPr>
            <a:r>
              <a:rPr lang="en-GB" dirty="0">
                <a:solidFill>
                  <a:srgbClr val="0768A9"/>
                </a:solidFill>
              </a:rPr>
              <a:t>Cardiac &amp; Cardiovascular Systems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（心血管系统）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种顶级期刊中的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出版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American Heart Association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（美国心脏协会）的期刊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占据在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Cardiac &amp; Cardiovascular Systems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（心血管系统）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种最顶级期刊中的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 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#4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 Research 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#6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Circulation: Cardiovascular Genetics 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#7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Circulation: Heart Failure 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#9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Circulation: Cardiovascular Interventions 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#11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Circulation: Arrhythmia and Electrophysiology</a:t>
            </a: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#14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Circulation: Cardiovascular Imaging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#15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Circulation: Cardiovascular Quality and Outcomes</a:t>
            </a: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485900"/>
            <a:ext cx="684326" cy="914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2571750"/>
            <a:ext cx="713232" cy="914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23503"/>
            <a:ext cx="684325" cy="8913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15100" y="4816449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</p:spTree>
    <p:extLst>
      <p:ext uri="{BB962C8B-B14F-4D97-AF65-F5344CB8AC3E}">
        <p14:creationId xmlns:p14="http://schemas.microsoft.com/office/powerpoint/2010/main" val="31245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5825"/>
            <a:ext cx="8153399" cy="3686175"/>
          </a:xfrm>
        </p:spPr>
        <p:txBody>
          <a:bodyPr/>
          <a:lstStyle/>
          <a:p>
            <a:pPr marL="258366" lvl="1" indent="0">
              <a:buNone/>
            </a:pPr>
            <a:r>
              <a:rPr lang="en-GB" dirty="0">
                <a:solidFill>
                  <a:srgbClr val="0768A9"/>
                </a:solidFill>
              </a:rPr>
              <a:t>Infectious Disease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（传染病学）</a:t>
            </a:r>
            <a:r>
              <a:rPr lang="en-US" altLang="zh-CN" dirty="0">
                <a:solidFill>
                  <a:srgbClr val="0768A9"/>
                </a:solidFill>
              </a:rPr>
              <a:t>10</a:t>
            </a:r>
            <a:r>
              <a:rPr lang="zh-CN" altLang="en-US" dirty="0">
                <a:solidFill>
                  <a:srgbClr val="0768A9"/>
                </a:solidFill>
              </a:rPr>
              <a:t>种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顶级期刊中的</a:t>
            </a:r>
            <a:r>
              <a:rPr lang="en-US" altLang="zh-CN" dirty="0">
                <a:solidFill>
                  <a:srgbClr val="0768A9"/>
                </a:solidFill>
              </a:rPr>
              <a:t>4</a:t>
            </a:r>
            <a:r>
              <a:rPr lang="zh-CN" altLang="en-US" dirty="0">
                <a:solidFill>
                  <a:srgbClr val="0768A9"/>
                </a:solidFill>
              </a:rPr>
              <a:t>种</a:t>
            </a:r>
            <a:endParaRPr lang="en-GB" dirty="0">
              <a:solidFill>
                <a:srgbClr val="0768A9"/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出版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Infectious Diseases*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（传染病学）期刊中的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种，包括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AIDS and HIV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（艾滋病）期刊中的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#3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AIDS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, International AIDS Society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（国际艾滋病学会）官方期刊</a:t>
            </a:r>
            <a:endParaRPr lang="en-GB" sz="1275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#8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Current Opinion in Infectious Diseases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#9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Current Opinion in HIV and AIDS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</a:rPr>
              <a:t>#10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</a:rPr>
              <a:t>JAIDS</a:t>
            </a:r>
            <a:r>
              <a:rPr lang="en-GB" sz="1275" i="1" dirty="0">
                <a:solidFill>
                  <a:schemeClr val="tx2">
                    <a:lumMod val="50000"/>
                  </a:schemeClr>
                </a:solidFill>
              </a:rPr>
              <a:t> (Journal of Acquired Immune Deficiency Syndromes)</a:t>
            </a:r>
          </a:p>
          <a:p>
            <a:pPr marL="1031081" lvl="3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7" y="1359243"/>
            <a:ext cx="547798" cy="7429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5" y="3016593"/>
            <a:ext cx="567495" cy="7661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7" y="2159343"/>
            <a:ext cx="550333" cy="7429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00800" y="4826389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6" y="3886200"/>
            <a:ext cx="558085" cy="742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4082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882" y="875163"/>
            <a:ext cx="7917718" cy="3657600"/>
          </a:xfrm>
        </p:spPr>
        <p:txBody>
          <a:bodyPr>
            <a:normAutofit lnSpcReduction="10000"/>
          </a:bodyPr>
          <a:lstStyle/>
          <a:p>
            <a:pPr marL="258366" lvl="1" indent="0">
              <a:buNone/>
            </a:pPr>
            <a:r>
              <a:rPr lang="en-GB" dirty="0">
                <a:solidFill>
                  <a:srgbClr val="0768A9"/>
                </a:solidFill>
              </a:rPr>
              <a:t>Surgery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（外科学）领域的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出版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Surgery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（外科学领域）的顶级期刊，在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JCR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该领域排名前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5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的期刊中有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2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种由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出版，排名前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20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的期刊中有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5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种期刊由</a:t>
            </a:r>
            <a:r>
              <a:rPr lang="en-US" altLang="zh-CN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出版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*: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Annals of Surgery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, American Surgical Association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（美国外科学会）和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European Surgical Association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（欧洲外科学会）联合期刊</a:t>
            </a:r>
            <a:endParaRPr lang="en-GB" sz="1275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#5 </a:t>
            </a: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The American Journal of Surgical Pathology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, Arthur Purdy Stout Society of Surgical Pathologists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（亚瑟</a:t>
            </a:r>
            <a:r>
              <a:rPr lang="en-US" altLang="zh-CN" sz="1275" dirty="0" err="1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purdy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的外科病理学家协会）和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Gastrointestinal Pathology Society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（胃肠道病理学会）联合期刊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</a:p>
          <a:p>
            <a:pPr marL="1031081" lvl="3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还出版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: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#12 </a:t>
            </a:r>
            <a:r>
              <a:rPr lang="en-GB" sz="1275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Transplantation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#13 </a:t>
            </a:r>
            <a:r>
              <a:rPr lang="en-GB" sz="1275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Plastic and Reconstructive Surgery </a:t>
            </a:r>
          </a:p>
          <a:p>
            <a:pPr marL="1031081" lvl="3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#18 </a:t>
            </a:r>
            <a:r>
              <a:rPr lang="en-GB" sz="1275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Diseases of the Colon and Rectum</a:t>
            </a:r>
            <a:endParaRPr lang="en-GB" sz="1275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  <a:p>
            <a:pPr marL="258366" lvl="1" indent="0">
              <a:buNone/>
            </a:pP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0" y="1571211"/>
            <a:ext cx="734786" cy="10287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6" y="2771361"/>
            <a:ext cx="772744" cy="10335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515100" y="4836328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</p:spTree>
    <p:extLst>
      <p:ext uri="{BB962C8B-B14F-4D97-AF65-F5344CB8AC3E}">
        <p14:creationId xmlns:p14="http://schemas.microsoft.com/office/powerpoint/2010/main" val="17462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39"/>
            <a:ext cx="8374918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LWW 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循证医学期刊资源</a:t>
            </a:r>
            <a:endParaRPr 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157" name="Content Placeholder 2"/>
          <p:cNvSpPr>
            <a:spLocks noGrp="1"/>
          </p:cNvSpPr>
          <p:nvPr>
            <p:ph idx="1"/>
          </p:nvPr>
        </p:nvSpPr>
        <p:spPr>
          <a:xfrm>
            <a:off x="1499204" y="969065"/>
            <a:ext cx="6910451" cy="3657600"/>
          </a:xfrm>
        </p:spPr>
        <p:txBody>
          <a:bodyPr>
            <a:noAutofit/>
          </a:bodyPr>
          <a:lstStyle/>
          <a:p>
            <a:pPr marL="30480" indent="0">
              <a:buNone/>
            </a:pP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14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pitchFamily="34" charset="-122"/>
              </a:rPr>
              <a:t>种循证医学期刊，涵盖从护理到临床医学的各科系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Addictive Disorders &amp; Their Treatment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Advances in Skin and Wound Care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American Journal of Nursing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Current Opinion in Psychiatry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Dimensions of Critical Care Nursing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JONA: The Journal of Nursing Administration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Geriatric Physical Therapy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Hospice and Palliative Care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Nursing Care Quality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Patient Safety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MCN, The American Journal of Maternal/Child Nursing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Medical Care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Nursing Research</a:t>
            </a:r>
          </a:p>
          <a:p>
            <a:pPr lvl="1"/>
            <a:r>
              <a:rPr lang="en-US" altLang="zh-CN" sz="1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Nutrition Today</a:t>
            </a:r>
          </a:p>
        </p:txBody>
      </p:sp>
    </p:spTree>
    <p:extLst>
      <p:ext uri="{BB962C8B-B14F-4D97-AF65-F5344CB8AC3E}">
        <p14:creationId xmlns:p14="http://schemas.microsoft.com/office/powerpoint/2010/main" val="8065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2612"/>
            <a:ext cx="8374918" cy="857250"/>
          </a:xfrm>
        </p:spPr>
        <p:txBody>
          <a:bodyPr>
            <a:norm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kumimoji="0" lang="en-US" altLang="zh-TW" sz="36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MEDLINE  </a:t>
            </a:r>
            <a:r>
              <a:rPr kumimoji="0" lang="zh-CN" altLang="zh-TW" sz="3600" b="1" dirty="0"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0"/>
              </a:rPr>
              <a:t>全科性医药学文献数据库</a:t>
            </a:r>
            <a:endParaRPr kumimoji="0" lang="zh-CN" altLang="en-US" sz="3600" b="1" dirty="0"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0"/>
            </a:endParaRPr>
          </a:p>
        </p:txBody>
      </p:sp>
      <p:sp>
        <p:nvSpPr>
          <p:cNvPr id="9222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123950"/>
            <a:ext cx="7543799" cy="3657600"/>
          </a:xfrm>
        </p:spPr>
        <p:txBody>
          <a:bodyPr/>
          <a:lstStyle/>
          <a:p>
            <a:pPr eaLnBrk="1" hangingPunct="1"/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美国国家医学图书馆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NLM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创建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，已有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45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年历史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最重要且发展最早的当属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MEDLINE (MEDLARS ON LINE) 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生物医学数据库。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该数据库包含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超过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7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,000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多种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医学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期刊文献资料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回溯至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1946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年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目前约有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1,800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万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条记录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，且每年以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70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0,000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条记录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增加中，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75%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为英文文献，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25%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为非英文文献。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MEDLINE</a:t>
            </a:r>
            <a:r>
              <a:rPr lang="zh-CN" altLang="zh-TW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数据库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每日更新数据。</a:t>
            </a:r>
            <a:endParaRPr lang="zh-TW" altLang="zh-TW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39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77256" y="349139"/>
            <a:ext cx="4157663" cy="1350169"/>
          </a:xfrm>
        </p:spPr>
        <p:txBody>
          <a:bodyPr/>
          <a:lstStyle/>
          <a:p>
            <a:pPr algn="ctr">
              <a:defRPr/>
            </a:pPr>
            <a:r>
              <a:rPr lang="en-US" altLang="zh-CN" sz="3300" b="1" dirty="0">
                <a:ea typeface="黑体" panose="02010609060101010101" pitchFamily="49" charset="-122"/>
              </a:rPr>
              <a:t>Ovid</a:t>
            </a:r>
            <a:r>
              <a:rPr lang="zh-CN" altLang="en-US" sz="3300" b="1" dirty="0">
                <a:ea typeface="黑体" panose="02010609060101010101" pitchFamily="49" charset="-122"/>
              </a:rPr>
              <a:t>登录方式</a:t>
            </a:r>
            <a:endParaRPr lang="en-AU" sz="3300" b="1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23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427922" y="-176630"/>
            <a:ext cx="5829300" cy="1102519"/>
          </a:xfrm>
        </p:spPr>
        <p:txBody>
          <a:bodyPr>
            <a:norm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zh-CN" altLang="en-US" b="1" dirty="0">
                <a:ea typeface="黑体" panose="02010609060101010101" pitchFamily="49" charset="-122"/>
              </a:rPr>
              <a:t>访问链接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4042" y="819150"/>
            <a:ext cx="5693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u="sng" dirty="0">
                <a:hlinkClick r:id="rId2"/>
              </a:rPr>
              <a:t>http://ovidsp.ovid.com/autologin.html</a:t>
            </a:r>
            <a:endParaRPr lang="en-US" altLang="zh-CN" sz="2400" u="sng" dirty="0"/>
          </a:p>
          <a:p>
            <a:pPr algn="ctr"/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57819E-ADCE-4A1B-8C1F-00ED7E0B0CAB}"/>
              </a:ext>
            </a:extLst>
          </p:cNvPr>
          <p:cNvSpPr txBox="1"/>
          <p:nvPr/>
        </p:nvSpPr>
        <p:spPr>
          <a:xfrm>
            <a:off x="457200" y="1528970"/>
            <a:ext cx="8458200" cy="2640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/>
              <a:t>所属校区（授权</a:t>
            </a:r>
            <a:r>
              <a:rPr lang="en-US" altLang="zh-CN" sz="1400" b="1" dirty="0"/>
              <a:t>IP</a:t>
            </a:r>
            <a:r>
              <a:rPr lang="zh-CN" altLang="en-US" sz="1400" b="1" dirty="0"/>
              <a:t>地址）范围以内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effectLst/>
              </a:rPr>
              <a:t>如您已在所属学校的校区内，请将您的电脑或移动设备接入学校的正式网络（有线网或无线</a:t>
            </a:r>
            <a:r>
              <a:rPr lang="en-US" altLang="zh-CN" sz="1400" dirty="0">
                <a:solidFill>
                  <a:srgbClr val="000000"/>
                </a:solidFill>
                <a:effectLst/>
              </a:rPr>
              <a:t>Wi-Fi</a:t>
            </a:r>
            <a:r>
              <a:rPr lang="zh-CN" altLang="en-US" sz="1400" dirty="0">
                <a:solidFill>
                  <a:srgbClr val="000000"/>
                </a:solidFill>
                <a:effectLst/>
              </a:rPr>
              <a:t>），直接访问上面链接，即可进入</a:t>
            </a:r>
            <a:r>
              <a:rPr lang="en-US" altLang="zh-CN" sz="1400" dirty="0">
                <a:solidFill>
                  <a:srgbClr val="000000"/>
                </a:solidFill>
                <a:effectLst/>
              </a:rPr>
              <a:t>Ovid</a:t>
            </a:r>
            <a:r>
              <a:rPr lang="zh-CN" altLang="en-US" sz="1400" dirty="0">
                <a:solidFill>
                  <a:srgbClr val="000000"/>
                </a:solidFill>
                <a:effectLst/>
              </a:rPr>
              <a:t>平台。</a:t>
            </a:r>
            <a:b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zh-CN" altLang="en-US" sz="14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effectLst/>
              </a:rPr>
              <a:t>不在所属学校校区，无法接入所属单位的正式网络</a:t>
            </a:r>
            <a:endParaRPr lang="zh-CN" altLang="en-US" sz="1400" dirty="0">
              <a:effectLst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使用所属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</a:rPr>
              <a:t>学校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提供的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effectLst/>
              </a:rPr>
              <a:t>VPN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远程登录服务。先登录您学校的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effectLst/>
              </a:rPr>
              <a:t>VPN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系统，再访问上面链接，即可进入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effectLst/>
              </a:rPr>
              <a:t>Ovid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平台。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所属学校不提供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effectLst/>
              </a:rPr>
              <a:t>VPN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远程登录服务，请联系您单位的图书馆或信息室获取远程登录信息。</a:t>
            </a:r>
            <a:endParaRPr lang="en-US" altLang="zh-CN" sz="1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所属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</a:rPr>
              <a:t>学校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已开通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effectLst/>
              </a:rPr>
              <a:t>Shibboleth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访问服务，高校用户已加入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effectLst/>
              </a:rPr>
              <a:t>CARSI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访问服务，请按后面指南，进入</a:t>
            </a:r>
            <a:r>
              <a:rPr lang="en-US" altLang="zh-CN" sz="1400" dirty="0">
                <a:solidFill>
                  <a:schemeClr val="tx2">
                    <a:lumMod val="50000"/>
                  </a:schemeClr>
                </a:solidFill>
                <a:effectLst/>
              </a:rPr>
              <a:t>Ovid</a:t>
            </a:r>
            <a:r>
              <a:rPr lang="zh-CN" altLang="en-US" sz="1400" dirty="0">
                <a:solidFill>
                  <a:schemeClr val="tx2">
                    <a:lumMod val="50000"/>
                  </a:schemeClr>
                </a:solidFill>
                <a:effectLst/>
              </a:rPr>
              <a:t>平台。</a:t>
            </a:r>
          </a:p>
        </p:txBody>
      </p:sp>
    </p:spTree>
    <p:extLst>
      <p:ext uri="{BB962C8B-B14F-4D97-AF65-F5344CB8AC3E}">
        <p14:creationId xmlns:p14="http://schemas.microsoft.com/office/powerpoint/2010/main" val="27951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928" y="659620"/>
            <a:ext cx="7212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Focused on clinicians from learning to practice to improve access, quality and cost effectiveness of healthcare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066800" y="983785"/>
            <a:ext cx="7010400" cy="3935161"/>
            <a:chOff x="745065" y="1549259"/>
            <a:chExt cx="7737198" cy="4972919"/>
          </a:xfrm>
        </p:grpSpPr>
        <p:sp>
          <p:nvSpPr>
            <p:cNvPr id="52" name="Trapezoid 51"/>
            <p:cNvSpPr/>
            <p:nvPr/>
          </p:nvSpPr>
          <p:spPr>
            <a:xfrm rot="10800000">
              <a:off x="852979" y="5380771"/>
              <a:ext cx="7629284" cy="1015492"/>
            </a:xfrm>
            <a:prstGeom prst="trapezoid">
              <a:avLst>
                <a:gd name="adj" fmla="val 98338"/>
              </a:avLst>
            </a:prstGeom>
            <a:gradFill rotWithShape="1">
              <a:gsLst>
                <a:gs pos="100000">
                  <a:srgbClr val="6EBB1F">
                    <a:lumMod val="99000"/>
                    <a:lumOff val="1000"/>
                  </a:srgbClr>
                </a:gs>
                <a:gs pos="0">
                  <a:srgbClr val="FFFFFF">
                    <a:alpha val="0"/>
                    <a:lumMod val="10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2055840" y="6141177"/>
              <a:ext cx="5103436" cy="381001"/>
            </a:xfrm>
            <a:prstGeom prst="rect">
              <a:avLst/>
            </a:prstGeom>
            <a:solidFill>
              <a:srgbClr val="6EBB1F">
                <a:lumMod val="75000"/>
              </a:srgbClr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tIns="0" bIns="0" anchor="ctr">
              <a:no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450"/>
                </a:spcAft>
                <a:buClr>
                  <a:srgbClr val="0768A9"/>
                </a:buClr>
                <a:defRPr/>
              </a:pPr>
              <a:r>
                <a:rPr lang="en-US" altLang="zh-CN" sz="1200" kern="0" dirty="0">
                  <a:solidFill>
                    <a:srgbClr val="FFFFFF"/>
                  </a:solidFill>
                  <a:latin typeface="+mj-lt"/>
                  <a:ea typeface="SimSun" pitchFamily="2" charset="-122"/>
                  <a:cs typeface="Calibri"/>
                </a:rPr>
                <a:t>Physicians   | Nurses  |  Pharmacists  |  Allied health </a:t>
              </a:r>
              <a:endParaRPr lang="en-US" sz="1200" kern="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52980" y="4206230"/>
              <a:ext cx="260554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768A9"/>
                </a:buClr>
                <a:buFont typeface="Wingdings" panose="05000000000000000000" pitchFamily="2" charset="2"/>
                <a:buChar char="§"/>
                <a:defRPr/>
              </a:pPr>
              <a:r>
                <a:rPr lang="zh-CN" altLang="en-US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提供医学、护理学教育材料和在线学习工具</a:t>
              </a:r>
              <a:endParaRPr 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62241" y="4206230"/>
              <a:ext cx="246888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768A9"/>
                </a:buClr>
                <a:buFont typeface="Wingdings" panose="05000000000000000000" pitchFamily="2" charset="2"/>
                <a:buChar char="§"/>
                <a:defRPr/>
              </a:pPr>
              <a:r>
                <a:rPr lang="zh-CN" altLang="en-US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为医学从业者提供治疗方案参考</a:t>
              </a:r>
              <a:endParaRPr 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19795" y="4206230"/>
              <a:ext cx="259223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768A9"/>
                </a:buClr>
                <a:buFont typeface="Wingdings" panose="05000000000000000000" pitchFamily="2" charset="2"/>
                <a:buChar char="§"/>
                <a:defRPr/>
              </a:pPr>
              <a:r>
                <a:rPr lang="zh-CN" altLang="en-US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提供高质量的医学信息和精准的检索平台</a:t>
              </a:r>
              <a:endParaRPr 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36122" y="1959581"/>
              <a:ext cx="2250129" cy="2200501"/>
            </a:xfrm>
            <a:prstGeom prst="rect">
              <a:avLst/>
            </a:prstGeom>
            <a:solidFill>
              <a:srgbClr val="7BC14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31622" y="1959581"/>
              <a:ext cx="2250129" cy="2200501"/>
            </a:xfrm>
            <a:prstGeom prst="rect">
              <a:avLst/>
            </a:prstGeom>
            <a:solidFill>
              <a:srgbClr val="7BC14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827124" y="1959581"/>
              <a:ext cx="2250129" cy="2200501"/>
            </a:xfrm>
            <a:prstGeom prst="rect">
              <a:avLst/>
            </a:prstGeom>
            <a:solidFill>
              <a:srgbClr val="7BC14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45065" y="1549259"/>
              <a:ext cx="2777066" cy="780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768A9"/>
                  </a:solidFill>
                  <a:latin typeface="+mj-lt"/>
                  <a:cs typeface="Calibri"/>
                </a:rPr>
                <a:t>Professional &amp; Education</a:t>
              </a:r>
            </a:p>
            <a:p>
              <a:pPr algn="ctr" defTabSz="685800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768A9"/>
                </a:solidFill>
                <a:latin typeface="+mj-lt"/>
                <a:cs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61803" y="1549259"/>
              <a:ext cx="2331264" cy="435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768A9"/>
                  </a:solidFill>
                  <a:latin typeface="+mj-lt"/>
                  <a:cs typeface="Calibri"/>
                </a:rPr>
                <a:t>Medical Research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801687" y="1549259"/>
              <a:ext cx="2331264" cy="435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0768A9"/>
                  </a:solidFill>
                  <a:latin typeface="+mj-lt"/>
                  <a:cs typeface="Calibri"/>
                </a:rPr>
                <a:t>Clinical Solutions</a:t>
              </a:r>
            </a:p>
          </p:txBody>
        </p:sp>
        <p:sp>
          <p:nvSpPr>
            <p:cNvPr id="63" name="Chevron 62"/>
            <p:cNvSpPr/>
            <p:nvPr/>
          </p:nvSpPr>
          <p:spPr>
            <a:xfrm>
              <a:off x="748418" y="3687498"/>
              <a:ext cx="7620236" cy="472584"/>
            </a:xfrm>
            <a:prstGeom prst="chevron">
              <a:avLst/>
            </a:prstGeom>
            <a:solidFill>
              <a:srgbClr val="6EBB1F">
                <a:lumMod val="75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pic>
          <p:nvPicPr>
            <p:cNvPr id="64" name="Picture 63" descr="iStock_000000520081XSmal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43" y="2170327"/>
              <a:ext cx="1828799" cy="1371600"/>
            </a:xfrm>
            <a:prstGeom prst="roundRect">
              <a:avLst>
                <a:gd name="adj" fmla="val 6115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7" r="5484"/>
            <a:stretch/>
          </p:blipFill>
          <p:spPr>
            <a:xfrm>
              <a:off x="3640025" y="2170327"/>
              <a:ext cx="1831235" cy="1371600"/>
            </a:xfrm>
            <a:prstGeom prst="roundRect">
              <a:avLst>
                <a:gd name="adj" fmla="val 6115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9"/>
            <a:stretch/>
          </p:blipFill>
          <p:spPr>
            <a:xfrm>
              <a:off x="1258700" y="2170327"/>
              <a:ext cx="1839349" cy="1371600"/>
            </a:xfrm>
            <a:prstGeom prst="roundRect">
              <a:avLst>
                <a:gd name="adj" fmla="val 6115"/>
              </a:avLst>
            </a:prstGeom>
            <a:solidFill>
              <a:srgbClr val="7BC143"/>
            </a:solidFill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67" name="Content Placeholder 1"/>
            <p:cNvSpPr txBox="1">
              <a:spLocks/>
            </p:cNvSpPr>
            <p:nvPr/>
          </p:nvSpPr>
          <p:spPr bwMode="auto">
            <a:xfrm>
              <a:off x="1306136" y="3690669"/>
              <a:ext cx="1766405" cy="59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57175" indent="-257175" algn="ctr" defTabSz="685800" fontAlgn="base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defRPr/>
              </a:pPr>
              <a:r>
                <a:rPr lang="en-US" sz="1725" b="1" kern="0" dirty="0">
                  <a:solidFill>
                    <a:srgbClr val="FFFFFF"/>
                  </a:solidFill>
                  <a:latin typeface="+mj-lt"/>
                  <a:cs typeface="Calibri"/>
                </a:rPr>
                <a:t>Learning</a:t>
              </a:r>
              <a:endParaRPr lang="en-US" sz="1725" b="1" kern="0" baseline="3000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68" name="Content Placeholder 1"/>
            <p:cNvSpPr txBox="1">
              <a:spLocks/>
            </p:cNvSpPr>
            <p:nvPr/>
          </p:nvSpPr>
          <p:spPr bwMode="auto">
            <a:xfrm>
              <a:off x="3699344" y="3690669"/>
              <a:ext cx="1766405" cy="59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57175" indent="-257175" algn="ctr" defTabSz="685800" fontAlgn="base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defRPr/>
              </a:pPr>
              <a:r>
                <a:rPr lang="en-US" sz="1725" b="1" kern="0" dirty="0">
                  <a:solidFill>
                    <a:srgbClr val="FFFFFF"/>
                  </a:solidFill>
                  <a:latin typeface="+mj-lt"/>
                  <a:cs typeface="Calibri"/>
                </a:rPr>
                <a:t>Research</a:t>
              </a:r>
              <a:endParaRPr lang="en-US" sz="1725" b="1" kern="0" baseline="3000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69" name="Content Placeholder 1"/>
            <p:cNvSpPr txBox="1">
              <a:spLocks/>
            </p:cNvSpPr>
            <p:nvPr/>
          </p:nvSpPr>
          <p:spPr bwMode="auto">
            <a:xfrm>
              <a:off x="6067892" y="3690669"/>
              <a:ext cx="1766405" cy="59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57175" indent="-257175" algn="ctr" defTabSz="685800" fontAlgn="base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defRPr/>
              </a:pPr>
              <a:r>
                <a:rPr lang="en-US" sz="1725" b="1" kern="0" dirty="0">
                  <a:solidFill>
                    <a:srgbClr val="FFFFFF"/>
                  </a:solidFill>
                  <a:latin typeface="+mj-lt"/>
                  <a:cs typeface="Calibri"/>
                </a:rPr>
                <a:t>Care</a:t>
              </a:r>
              <a:endParaRPr lang="en-US" sz="1725" b="1" kern="0" baseline="3000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3317" y="5262057"/>
              <a:ext cx="3381361" cy="369332"/>
            </a:xfrm>
            <a:prstGeom prst="rect">
              <a:avLst/>
            </a:prstGeom>
            <a:noFill/>
            <a:ln w="19050">
              <a:solidFill>
                <a:srgbClr val="6EBB1F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全科医学文摘库</a:t>
              </a:r>
              <a:endParaRPr 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66980" y="5687709"/>
              <a:ext cx="2352814" cy="369332"/>
            </a:xfrm>
            <a:prstGeom prst="rect">
              <a:avLst/>
            </a:prstGeom>
            <a:noFill/>
            <a:ln w="19050">
              <a:solidFill>
                <a:srgbClr val="6EBB1F"/>
              </a:solidFill>
              <a:prstDash val="dash"/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en-US" altLang="zh-CN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LWW</a:t>
              </a:r>
              <a:r>
                <a:rPr lang="zh-CN" altLang="en-US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期刊库</a:t>
              </a:r>
              <a:r>
                <a:rPr lang="en-US" altLang="zh-CN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&amp;</a:t>
              </a:r>
              <a:r>
                <a:rPr lang="zh-CN" altLang="en-US" sz="12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图书库</a:t>
              </a:r>
              <a:endParaRPr 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36124" y="4826813"/>
              <a:ext cx="7041130" cy="369332"/>
            </a:xfrm>
            <a:prstGeom prst="rect">
              <a:avLst/>
            </a:prstGeom>
            <a:noFill/>
            <a:ln w="19050">
              <a:solidFill>
                <a:srgbClr val="6EBB1F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450"/>
                </a:spcAft>
                <a:defRPr/>
              </a:pPr>
              <a:r>
                <a:rPr lang="en-US" sz="1200" b="1" kern="0" dirty="0">
                  <a:solidFill>
                    <a:srgbClr val="A50021"/>
                  </a:solidFill>
                  <a:latin typeface="+mj-lt"/>
                  <a:cs typeface="Calibri"/>
                </a:rPr>
                <a:t>Ovid</a:t>
              </a:r>
              <a:r>
                <a:rPr lang="zh-CN" altLang="en-US" sz="1200" b="1" kern="0" dirty="0">
                  <a:solidFill>
                    <a:srgbClr val="A50021"/>
                  </a:solidFill>
                  <a:latin typeface="+mj-lt"/>
                  <a:cs typeface="Calibri"/>
                </a:rPr>
                <a:t>、</a:t>
              </a:r>
              <a:r>
                <a:rPr lang="en-US" altLang="zh-CN" sz="1200" b="1" kern="0" dirty="0" err="1">
                  <a:solidFill>
                    <a:srgbClr val="A50021"/>
                  </a:solidFill>
                  <a:latin typeface="+mj-lt"/>
                  <a:cs typeface="Calibri"/>
                </a:rPr>
                <a:t>OvidDS</a:t>
              </a:r>
              <a:r>
                <a:rPr lang="zh-CN" altLang="en-US" sz="1200" b="1" kern="0" dirty="0">
                  <a:solidFill>
                    <a:srgbClr val="A50021"/>
                  </a:solidFill>
                  <a:latin typeface="+mj-lt"/>
                  <a:cs typeface="Calibri"/>
                </a:rPr>
                <a:t>、</a:t>
              </a:r>
              <a:r>
                <a:rPr lang="en-US" altLang="zh-CN" sz="1200" b="1" kern="0" dirty="0">
                  <a:solidFill>
                    <a:srgbClr val="A50021"/>
                  </a:solidFill>
                  <a:latin typeface="+mj-lt"/>
                  <a:cs typeface="Calibri"/>
                </a:rPr>
                <a:t>Third Party Platforms</a:t>
              </a:r>
              <a:endParaRPr lang="en-US" sz="1200" b="1" kern="0" dirty="0">
                <a:solidFill>
                  <a:srgbClr val="A50021"/>
                </a:solidFill>
                <a:latin typeface="+mj-lt"/>
                <a:cs typeface="Calibri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69582" y="74231"/>
            <a:ext cx="6835911" cy="523220"/>
          </a:xfrm>
        </p:spPr>
        <p:txBody>
          <a:bodyPr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威科集团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医学全覆盖</a:t>
            </a:r>
            <a:endParaRPr 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61450" y="3879506"/>
            <a:ext cx="2602271" cy="276999"/>
          </a:xfrm>
          <a:prstGeom prst="rect">
            <a:avLst/>
          </a:prstGeom>
          <a:noFill/>
          <a:ln w="19050">
            <a:solidFill>
              <a:srgbClr val="6EBB1F"/>
            </a:solidFill>
            <a:prstDash val="dash"/>
          </a:ln>
        </p:spPr>
        <p:txBody>
          <a:bodyPr wrap="square" lIns="0" rIns="0" rtlCol="0" anchor="ctr" anchorCtr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ts val="150"/>
              </a:spcAft>
              <a:defRPr/>
            </a:pPr>
            <a:r>
              <a:rPr lang="zh-CN" alt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学科医学库</a:t>
            </a:r>
            <a:endParaRPr lang="en-US" sz="12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7427" y="4206881"/>
            <a:ext cx="1676294" cy="276999"/>
          </a:xfrm>
          <a:prstGeom prst="rect">
            <a:avLst/>
          </a:prstGeom>
          <a:noFill/>
          <a:ln w="19050">
            <a:solidFill>
              <a:srgbClr val="6EBB1F"/>
            </a:solidFill>
            <a:prstDash val="dash"/>
          </a:ln>
        </p:spPr>
        <p:txBody>
          <a:bodyPr wrap="square" lIns="0" rIns="0" rtlCol="0" anchor="ctr" anchorCtr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ts val="150"/>
              </a:spcAft>
              <a:defRPr/>
            </a:pPr>
            <a:r>
              <a:rPr lang="zh-CN" alt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多媒体库</a:t>
            </a:r>
            <a:endParaRPr lang="en-US" sz="12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1128" y="4206881"/>
            <a:ext cx="1544453" cy="276999"/>
          </a:xfrm>
          <a:prstGeom prst="rect">
            <a:avLst/>
          </a:prstGeom>
          <a:noFill/>
          <a:ln w="19050">
            <a:solidFill>
              <a:srgbClr val="6EBB1F"/>
            </a:solidFill>
            <a:prstDash val="dash"/>
          </a:ln>
        </p:spPr>
        <p:txBody>
          <a:bodyPr wrap="square" lIns="0" rIns="0" rtlCol="0" anchor="ctr" anchorCtr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ts val="150"/>
              </a:spcAft>
              <a:defRPr/>
            </a:pPr>
            <a:r>
              <a:rPr lang="zh-CN" altLang="en-US" sz="12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循证医学库</a:t>
            </a:r>
            <a:endParaRPr lang="en-US" sz="12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6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F37341-2165-4C3E-9C8B-26B86013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10631"/>
            <a:ext cx="8001000" cy="41349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2"/>
          <p:cNvSpPr/>
          <p:nvPr/>
        </p:nvSpPr>
        <p:spPr>
          <a:xfrm>
            <a:off x="609600" y="3597120"/>
            <a:ext cx="1524000" cy="2700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282DD362-EA9E-4C00-AB61-7B8029B3AEB7}"/>
              </a:ext>
            </a:extLst>
          </p:cNvPr>
          <p:cNvSpPr txBox="1">
            <a:spLocks/>
          </p:cNvSpPr>
          <p:nvPr/>
        </p:nvSpPr>
        <p:spPr>
          <a:xfrm>
            <a:off x="1427922" y="-176630"/>
            <a:ext cx="58293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spcBef>
                <a:spcPct val="20000"/>
              </a:spcBef>
            </a:pPr>
            <a:r>
              <a:rPr lang="zh-CN" altLang="en-US" b="1" dirty="0">
                <a:ea typeface="黑体" panose="02010609060101010101" pitchFamily="49" charset="-122"/>
              </a:rPr>
              <a:t>通过学校图书馆网站访问</a:t>
            </a:r>
          </a:p>
        </p:txBody>
      </p:sp>
    </p:spTree>
    <p:extLst>
      <p:ext uri="{BB962C8B-B14F-4D97-AF65-F5344CB8AC3E}">
        <p14:creationId xmlns:p14="http://schemas.microsoft.com/office/powerpoint/2010/main" val="15879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ovid.com/site/resources/img/Ovid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02" y="1118673"/>
            <a:ext cx="1944290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72" y="2676232"/>
            <a:ext cx="4366022" cy="5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2102" y="3562065"/>
            <a:ext cx="22723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zh-CN" altLang="en-US" sz="3300" b="1" kern="0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  <a:cs typeface="ＭＳ Ｐゴシック"/>
              </a:rPr>
              <a:t>检索技巧</a:t>
            </a:r>
          </a:p>
        </p:txBody>
      </p:sp>
    </p:spTree>
    <p:extLst>
      <p:ext uri="{BB962C8B-B14F-4D97-AF65-F5344CB8AC3E}">
        <p14:creationId xmlns:p14="http://schemas.microsoft.com/office/powerpoint/2010/main" val="49361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FA2910-353A-4153-BEA2-F0684CD0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40700"/>
            <a:ext cx="7467600" cy="40561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1567" y="192704"/>
            <a:ext cx="6372633" cy="5502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选择一个或多个数据库</a:t>
            </a:r>
          </a:p>
        </p:txBody>
      </p:sp>
      <p:sp>
        <p:nvSpPr>
          <p:cNvPr id="5" name="Oval 4"/>
          <p:cNvSpPr/>
          <p:nvPr/>
        </p:nvSpPr>
        <p:spPr>
          <a:xfrm>
            <a:off x="2765739" y="2358684"/>
            <a:ext cx="270031" cy="594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" name="Oval 4"/>
          <p:cNvSpPr/>
          <p:nvPr/>
        </p:nvSpPr>
        <p:spPr>
          <a:xfrm>
            <a:off x="2444316" y="4490247"/>
            <a:ext cx="756084" cy="2913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7" name="Oval 4"/>
          <p:cNvSpPr/>
          <p:nvPr/>
        </p:nvSpPr>
        <p:spPr>
          <a:xfrm>
            <a:off x="6502151" y="2335917"/>
            <a:ext cx="432049" cy="594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6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2993" y="-43031"/>
            <a:ext cx="8374918" cy="85725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  了解数据库内容</a:t>
            </a:r>
            <a:endParaRPr lang="en-US" sz="28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1635" y="1904935"/>
            <a:ext cx="888616" cy="666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35" y="290896"/>
            <a:ext cx="268691" cy="29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3595FE-A773-438F-8B75-445BDE574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4" y="710144"/>
            <a:ext cx="8565060" cy="38428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3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FA3023-A1B1-4A65-AE1D-238B362B2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68" y="769547"/>
            <a:ext cx="7467600" cy="40561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746" y="166714"/>
            <a:ext cx="7162800" cy="700088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b="1" dirty="0">
                <a:ea typeface="黑体" panose="02010609060101010101" pitchFamily="49" charset="-122"/>
              </a:rPr>
              <a:t>点击</a:t>
            </a:r>
            <a:r>
              <a:rPr lang="en-US" altLang="zh-CN" sz="2800" b="1" dirty="0" err="1">
                <a:ea typeface="黑体" panose="02010609060101010101" pitchFamily="49" charset="-122"/>
              </a:rPr>
              <a:t>TopArticles</a:t>
            </a:r>
            <a:r>
              <a:rPr lang="zh-CN" altLang="en-US" sz="2800" b="1" dirty="0">
                <a:ea typeface="黑体" panose="02010609060101010101" pitchFamily="49" charset="-122"/>
              </a:rPr>
              <a:t>，查看全球下载文章排行榜</a:t>
            </a:r>
            <a:br>
              <a:rPr lang="zh-CN" altLang="en-US" sz="2800" b="1" dirty="0">
                <a:ea typeface="黑体" panose="02010609060101010101" pitchFamily="49" charset="-122"/>
              </a:rPr>
            </a:br>
            <a:endParaRPr lang="zh-CN" altLang="en-US" sz="2800" dirty="0"/>
          </a:p>
        </p:txBody>
      </p:sp>
      <p:sp>
        <p:nvSpPr>
          <p:cNvPr id="5" name="椭圆 4"/>
          <p:cNvSpPr/>
          <p:nvPr/>
        </p:nvSpPr>
        <p:spPr>
          <a:xfrm>
            <a:off x="6587586" y="832117"/>
            <a:ext cx="736981" cy="463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5DDCF28-FB40-4CBF-9AE7-484B4225579D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637514" y="1063703"/>
            <a:ext cx="1950072" cy="6505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17A6FB8D-DB8C-42A7-8DDD-D7CCE36AB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723776"/>
            <a:ext cx="7315200" cy="32530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5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ED4885D-ADA8-4AFC-8913-F1B9C41A4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40700"/>
            <a:ext cx="7467600" cy="40561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-2113"/>
            <a:ext cx="7446085" cy="700088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ea typeface="黑体" panose="02010609060101010101" pitchFamily="49" charset="-122"/>
              </a:rPr>
              <a:t>点击</a:t>
            </a:r>
            <a:r>
              <a:rPr lang="en-US" altLang="zh-CN" sz="2800" b="1" dirty="0">
                <a:ea typeface="黑体" panose="02010609060101010101" pitchFamily="49" charset="-122"/>
              </a:rPr>
              <a:t>Search Builder</a:t>
            </a:r>
            <a:r>
              <a:rPr lang="zh-CN" altLang="en-US" sz="2800" b="1" dirty="0">
                <a:ea typeface="黑体" panose="02010609060101010101" pitchFamily="49" charset="-122"/>
              </a:rPr>
              <a:t>，使用药物检索专项工具</a:t>
            </a:r>
            <a:endParaRPr lang="zh-CN" altLang="en-US" sz="2800" dirty="0"/>
          </a:p>
        </p:txBody>
      </p:sp>
      <p:sp>
        <p:nvSpPr>
          <p:cNvPr id="5" name="椭圆 4"/>
          <p:cNvSpPr/>
          <p:nvPr/>
        </p:nvSpPr>
        <p:spPr>
          <a:xfrm>
            <a:off x="5463750" y="981902"/>
            <a:ext cx="1024314" cy="463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0DF5702-7878-4D1C-B659-625E5EC83A0C}"/>
              </a:ext>
            </a:extLst>
          </p:cNvPr>
          <p:cNvCxnSpPr>
            <a:cxnSpLocks/>
          </p:cNvCxnSpPr>
          <p:nvPr/>
        </p:nvCxnSpPr>
        <p:spPr>
          <a:xfrm flipH="1">
            <a:off x="4410533" y="1266444"/>
            <a:ext cx="1024314" cy="3087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941FD6AA-3DE5-4AF1-B187-3498B2FA4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580176"/>
            <a:ext cx="6934200" cy="35442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9CAD10-3A32-4DA1-81CA-B5ABB97AD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487580"/>
            <a:ext cx="7391400" cy="30766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-43616"/>
            <a:ext cx="8374918" cy="857250"/>
          </a:xfrm>
        </p:spPr>
        <p:txBody>
          <a:bodyPr/>
          <a:lstStyle/>
          <a:p>
            <a:r>
              <a:rPr lang="en-US" altLang="zh-CN" b="1" dirty="0">
                <a:ea typeface="黑体" panose="02010609060101010101" pitchFamily="49" charset="-122"/>
              </a:rPr>
              <a:t>Ovid</a:t>
            </a:r>
            <a:r>
              <a:rPr lang="zh-CN" altLang="en-US" b="1" dirty="0">
                <a:ea typeface="黑体" panose="02010609060101010101" pitchFamily="49" charset="-122"/>
              </a:rPr>
              <a:t>平台检索界面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1532334" y="823021"/>
            <a:ext cx="6079331" cy="337185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altLang="zh-CN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Ovid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平台检索界面将多种检索方式、限制条件、检索历史、以及管理工具等整合在一个界面。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69698" y="4200536"/>
            <a:ext cx="4797702" cy="36933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07526" y="4695880"/>
            <a:ext cx="49029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运用底部的语种标识，自主切换平台显示语言。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3132992" y="2030651"/>
            <a:ext cx="1604813" cy="757510"/>
          </a:xfrm>
          <a:prstGeom prst="wedgeRectCallout">
            <a:avLst>
              <a:gd name="adj1" fmla="val -87258"/>
              <a:gd name="adj2" fmla="val 108092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点击“变更”，更改所选数据库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72346" y="3356991"/>
            <a:ext cx="2463052" cy="151647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38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15" y="153796"/>
            <a:ext cx="8374918" cy="85725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根据研究课题特点，选择合适的检索模式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541" y="1189229"/>
            <a:ext cx="8374918" cy="3371850"/>
          </a:xfrm>
        </p:spPr>
        <p:txBody>
          <a:bodyPr>
            <a:normAutofit/>
          </a:bodyPr>
          <a:lstStyle/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基本检索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可用于初步查找某个科研课题或问题，最快速获取最新的文献信息；</a:t>
            </a: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利用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高级检索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进行更加全面和精准的查找所有符合条件的结果；</a:t>
            </a:r>
            <a:endParaRPr lang="en-US" altLang="zh-CN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检索工具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主要应用于数据库的主题词表；</a:t>
            </a:r>
            <a:endParaRPr lang="en-US" altLang="zh-CN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多字段检索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组合多个字段检索和主题检索；</a:t>
            </a: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常用字段检索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通过常用引文字段定位某篇或某几篇文献</a:t>
            </a: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字段检索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浏览或检索单个、多个或所有字段，</a:t>
            </a:r>
            <a:r>
              <a:rPr lang="zh-CN" altLang="en-US" dirty="0">
                <a:solidFill>
                  <a:schemeClr val="tx1"/>
                </a:solidFill>
                <a:ea typeface="黑体" panose="02010609060101010101" pitchFamily="49" charset="-122"/>
              </a:rPr>
              <a:t>更加精准的限定检索部位 </a:t>
            </a:r>
            <a:endParaRPr lang="zh-CN" altLang="en-US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dirty="0"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dirty="0"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zh-CN" altLang="en-US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0882" y="4000598"/>
            <a:ext cx="6488709" cy="738664"/>
          </a:xfrm>
          <a:prstGeom prst="rect">
            <a:avLst/>
          </a:prstGeom>
          <a:solidFill>
            <a:srgbClr val="0768A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100" b="1" dirty="0">
                <a:solidFill>
                  <a:schemeClr val="bg1"/>
                </a:solidFill>
                <a:ea typeface="黑体" panose="02010609060101010101" pitchFamily="49" charset="-122"/>
              </a:rPr>
              <a:t>以查找</a:t>
            </a:r>
            <a:r>
              <a:rPr lang="en-US" altLang="zh-CN" sz="2100" b="1" dirty="0">
                <a:solidFill>
                  <a:schemeClr val="bg1"/>
                </a:solidFill>
                <a:ea typeface="黑体" panose="02010609060101010101" pitchFamily="49" charset="-122"/>
              </a:rPr>
              <a:t>2010</a:t>
            </a:r>
            <a:r>
              <a:rPr lang="zh-CN" altLang="en-US" sz="2100" b="1" dirty="0">
                <a:solidFill>
                  <a:schemeClr val="bg1"/>
                </a:solidFill>
                <a:ea typeface="黑体" panose="02010609060101010101" pitchFamily="49" charset="-122"/>
              </a:rPr>
              <a:t>至</a:t>
            </a:r>
            <a:r>
              <a:rPr lang="en-US" altLang="zh-CN" sz="2100" b="1" dirty="0">
                <a:solidFill>
                  <a:schemeClr val="bg1"/>
                </a:solidFill>
                <a:ea typeface="黑体" panose="02010609060101010101" pitchFamily="49" charset="-122"/>
              </a:rPr>
              <a:t>2013</a:t>
            </a:r>
            <a:r>
              <a:rPr lang="zh-CN" altLang="en-US" sz="2100" b="1" dirty="0">
                <a:solidFill>
                  <a:schemeClr val="bg1"/>
                </a:solidFill>
                <a:ea typeface="黑体" panose="02010609060101010101" pitchFamily="49" charset="-122"/>
              </a:rPr>
              <a:t>年出版的有关</a:t>
            </a:r>
            <a:r>
              <a:rPr lang="en-US" altLang="zh-CN" sz="2100" b="1" dirty="0">
                <a:solidFill>
                  <a:schemeClr val="bg1"/>
                </a:solidFill>
                <a:ea typeface="黑体" panose="02010609060101010101" pitchFamily="49" charset="-122"/>
              </a:rPr>
              <a:t>warfarin treatment for heart failure in men</a:t>
            </a:r>
            <a:r>
              <a:rPr lang="zh-CN" altLang="en-US" sz="2100" b="1" dirty="0">
                <a:solidFill>
                  <a:schemeClr val="bg1"/>
                </a:solidFill>
                <a:ea typeface="黑体" panose="02010609060101010101" pitchFamily="49" charset="-122"/>
              </a:rPr>
              <a:t>的文章为例</a:t>
            </a:r>
            <a:endParaRPr lang="zh-CN" altLang="en-US" sz="2400" b="1" dirty="0">
              <a:solidFill>
                <a:schemeClr val="bg1"/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9BD410-644B-4677-BFE1-F71E74B14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43940"/>
            <a:ext cx="7239000" cy="29911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78387" y="98968"/>
            <a:ext cx="6481763" cy="700088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基本检索快速获取初步结果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15941" y="3105150"/>
            <a:ext cx="3771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350" b="1" dirty="0">
                <a:solidFill>
                  <a:schemeClr val="tx2">
                    <a:lumMod val="50000"/>
                  </a:schemeClr>
                </a:solidFill>
              </a:rPr>
              <a:t>warfarin treatment for heart failure in men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flipH="1" flipV="1">
            <a:off x="1524000" y="3105150"/>
            <a:ext cx="271739" cy="227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25" y="1719307"/>
            <a:ext cx="3200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738720" y="3300854"/>
            <a:ext cx="87003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6029506" y="3147611"/>
            <a:ext cx="755745" cy="18504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84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69D8A39-7F90-4A35-BA04-D0B209DA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72" y="1291010"/>
            <a:ext cx="5610069" cy="36310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Left Arrow 9"/>
          <p:cNvSpPr/>
          <p:nvPr/>
        </p:nvSpPr>
        <p:spPr>
          <a:xfrm>
            <a:off x="6005866" y="757569"/>
            <a:ext cx="755745" cy="18504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32003" y="1550637"/>
            <a:ext cx="1317845" cy="337144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05866" y="1884137"/>
            <a:ext cx="1317844" cy="303794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62809" y="2548931"/>
            <a:ext cx="1878139" cy="715581"/>
          </a:xfrm>
          <a:prstGeom prst="rect">
            <a:avLst/>
          </a:prstGeom>
          <a:solidFill>
            <a:srgbClr val="0768A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350" b="1" dirty="0">
                <a:solidFill>
                  <a:schemeClr val="bg1"/>
                </a:solidFill>
                <a:ea typeface="黑体" panose="02010609060101010101" pitchFamily="49" charset="-122"/>
              </a:rPr>
              <a:t>基本检索同时提供开放获取文章的检索结果</a:t>
            </a:r>
            <a:endParaRPr lang="zh-CN" altLang="en-US" sz="1350" b="1" dirty="0">
              <a:solidFill>
                <a:schemeClr val="bg1"/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-157162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基本检索结果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8F6597-2C15-4D95-A936-492F8B41A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12" y="647967"/>
            <a:ext cx="7956588" cy="6430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3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5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609600" y="457200"/>
            <a:ext cx="77724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7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7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平台高度集成内容、工具、服务，提供全面的定制化解决方案，成为学术搜索的首要选择之一。</a:t>
            </a:r>
            <a:endParaRPr lang="en-US" altLang="zh-CN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en-US" altLang="zh-CN" sz="27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 </a:t>
            </a:r>
          </a:p>
          <a:p>
            <a:pPr eaLnBrk="1" hangingPunct="1"/>
            <a:endParaRPr lang="en-US" altLang="zh-CN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en-US" altLang="zh-TW" sz="27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The Professional's </a:t>
            </a:r>
            <a:r>
              <a:rPr lang="en-US" altLang="zh-CN" sz="27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Top</a:t>
            </a:r>
            <a:r>
              <a:rPr lang="en-US" altLang="zh-TW" sz="27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 Choice </a:t>
            </a:r>
            <a:endParaRPr lang="en-US" altLang="zh-CN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3000" dirty="0"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zh-CN" altLang="en-US" sz="27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80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6FFE9B-6CD7-47C4-B457-8A5E60C4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15666"/>
            <a:ext cx="7602397" cy="31644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20489" y="16206"/>
            <a:ext cx="6481763" cy="700088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高级检索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关键词检索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33600" y="4015937"/>
            <a:ext cx="636508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要求输入单词或词组；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对输入检索词进行精确匹配，不进行同义词或单复数等相关词汇的自动匹配；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利用截词符：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$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* 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0-n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#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?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95400" y="2879600"/>
            <a:ext cx="1123173" cy="45414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47623" y="3106674"/>
            <a:ext cx="16274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350" b="1" dirty="0">
                <a:solidFill>
                  <a:schemeClr val="tx2">
                    <a:lumMod val="50000"/>
                  </a:schemeClr>
                </a:solidFill>
              </a:rPr>
              <a:t>Heart failure*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Left Arrow 9"/>
          <p:cNvSpPr/>
          <p:nvPr/>
        </p:nvSpPr>
        <p:spPr>
          <a:xfrm>
            <a:off x="7092855" y="3221707"/>
            <a:ext cx="755745" cy="18504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501561" y="2797180"/>
            <a:ext cx="1719618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30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/>
      <p:bldP spid="9" grpId="0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6FFE9B-6CD7-47C4-B457-8A5E60C4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6" y="764152"/>
            <a:ext cx="7454761" cy="31029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8600" y="58756"/>
            <a:ext cx="6481763" cy="700088"/>
          </a:xfrm>
        </p:spPr>
        <p:txBody>
          <a:bodyPr/>
          <a:lstStyle/>
          <a:p>
            <a:r>
              <a:rPr lang="zh-CN" altLang="en-US" b="1" dirty="0">
                <a:latin typeface="+mn-lt"/>
                <a:ea typeface="黑体" panose="02010609060101010101" pitchFamily="49" charset="-122"/>
              </a:rPr>
              <a:t>高级检索</a:t>
            </a:r>
            <a:r>
              <a:rPr lang="en-US" altLang="zh-CN" b="1" dirty="0">
                <a:latin typeface="+mn-lt"/>
                <a:ea typeface="黑体" panose="02010609060101010101" pitchFamily="49" charset="-122"/>
              </a:rPr>
              <a:t>—Term Finder </a:t>
            </a:r>
            <a:r>
              <a:rPr lang="hy-AM" altLang="zh-CN" b="1" dirty="0">
                <a:latin typeface="+mn-lt"/>
                <a:ea typeface="黑体" panose="02010609060101010101" pitchFamily="49" charset="-122"/>
              </a:rPr>
              <a:t>֍</a:t>
            </a:r>
            <a:endParaRPr lang="zh-CN" altLang="en-US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71766" y="3982010"/>
            <a:ext cx="636508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新推出的</a:t>
            </a:r>
            <a:r>
              <a:rPr lang="en-AU" altLang="zh-CN" sz="1500" dirty="0">
                <a:solidFill>
                  <a:schemeClr val="tx2">
                    <a:lumMod val="50000"/>
                  </a:schemeClr>
                </a:solidFill>
              </a:rPr>
              <a:t>TermFinder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帮助用户快速构建复杂检索式；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揭示关键词、主题词、同义词、以及概念层级关系；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建议检索用词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162800" y="2955315"/>
            <a:ext cx="1141591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140F457-DEF1-4BCB-BDF0-E299A645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8" y="1673925"/>
            <a:ext cx="3245531" cy="188842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0967A46C-FA7A-48FA-B40F-9C899434C0BF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6251190" y="2672635"/>
            <a:ext cx="911610" cy="4673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A3D1AC0-67A4-44CE-BA46-C3294DADEDB4}"/>
              </a:ext>
            </a:extLst>
          </p:cNvPr>
          <p:cNvSpPr txBox="1"/>
          <p:nvPr/>
        </p:nvSpPr>
        <p:spPr>
          <a:xfrm>
            <a:off x="3028958" y="1923486"/>
            <a:ext cx="17160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/>
              <a:t>hypnosis</a:t>
            </a:r>
            <a:endParaRPr lang="zh-CN" alt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34239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52400" y="16206"/>
            <a:ext cx="6481763" cy="700088"/>
          </a:xfrm>
        </p:spPr>
        <p:txBody>
          <a:bodyPr/>
          <a:lstStyle/>
          <a:p>
            <a:r>
              <a:rPr lang="en-US" altLang="zh-CN" b="1" dirty="0">
                <a:latin typeface="+mn-lt"/>
                <a:ea typeface="黑体" panose="02010609060101010101" pitchFamily="49" charset="-122"/>
              </a:rPr>
              <a:t>Term Finder </a:t>
            </a:r>
            <a:r>
              <a:rPr lang="zh-CN" altLang="en-US" b="1" dirty="0">
                <a:latin typeface="+mn-lt"/>
                <a:ea typeface="黑体" panose="02010609060101010101" pitchFamily="49" charset="-122"/>
              </a:rPr>
              <a:t>术语查询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61210" y="971550"/>
            <a:ext cx="3220790" cy="351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新推出的</a:t>
            </a:r>
            <a:r>
              <a:rPr lang="en-AU" altLang="zh-CN" sz="1500" dirty="0">
                <a:solidFill>
                  <a:schemeClr val="tx2">
                    <a:lumMod val="50000"/>
                  </a:schemeClr>
                </a:solidFill>
              </a:rPr>
              <a:t>TermFinder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揭示检索词在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Stedman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医学词典中的定义；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揭示在</a:t>
            </a: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MeSH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主题词表中匹配的结果；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</a:t>
            </a: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MeSH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主题词表轮排索引的结果（即包含检索词的</a:t>
            </a: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MeSH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词汇都有哪些）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UMLS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中的词汇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42" y="799529"/>
            <a:ext cx="3454795" cy="41892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8600" y="39892"/>
            <a:ext cx="6481763" cy="70008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+mn-lt"/>
                <a:ea typeface="黑体" panose="02010609060101010101" pitchFamily="49" charset="-122"/>
              </a:rPr>
              <a:t>Term Finder——Stedman</a:t>
            </a:r>
            <a:r>
              <a:rPr lang="zh-CN" altLang="en-US" b="1" dirty="0">
                <a:latin typeface="+mn-lt"/>
                <a:ea typeface="黑体" panose="02010609060101010101" pitchFamily="49" charset="-122"/>
              </a:rPr>
              <a:t>医学词典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7405" y="782637"/>
            <a:ext cx="3246100" cy="144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查看词汇在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Stedman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医学词典中的定义；     可以听单词发音；“复制”可将定义文字复制到粘贴板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42" y="799529"/>
            <a:ext cx="3454795" cy="41892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0E279C-40E8-4186-B3B4-483A15455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098" y="2178062"/>
            <a:ext cx="3093407" cy="28606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99" y="1793732"/>
            <a:ext cx="933138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C4B40C7E-E06C-4F31-913C-2F46D7C23BEA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4091543" y="2163064"/>
            <a:ext cx="1168555" cy="14453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EA5592D4-3AA3-485D-BAEA-245443619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390" y="1175180"/>
            <a:ext cx="278606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6481763" cy="700088"/>
          </a:xfrm>
        </p:spPr>
        <p:txBody>
          <a:bodyPr/>
          <a:lstStyle/>
          <a:p>
            <a:r>
              <a:rPr lang="en-US" altLang="zh-CN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b="1" dirty="0">
                <a:latin typeface="+mn-lt"/>
                <a:ea typeface="黑体" panose="02010609060101010101" pitchFamily="49" charset="-122"/>
              </a:rPr>
              <a:t>主题词表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48263" y="987131"/>
            <a:ext cx="2971800" cy="351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查看检索词在</a:t>
            </a: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主题词表中的匹配结果；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查看词汇的四项内容：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树状结构 （</a:t>
            </a: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 Tree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作为术语使用（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Used For Terms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，即同义词）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范围注释 （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Scope Note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副标题（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Subheading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53" y="799529"/>
            <a:ext cx="3454795" cy="41892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152" y="2999889"/>
            <a:ext cx="3303848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4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52400" y="99441"/>
            <a:ext cx="6934200" cy="700088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24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en-US" altLang="zh-CN" sz="24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树状结构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53" y="840665"/>
            <a:ext cx="3163140" cy="3835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947" y="2758474"/>
            <a:ext cx="879014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F6EB93-471D-437A-8FAD-8746FAD0B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025330"/>
            <a:ext cx="3153872" cy="38356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stCxn id="7" idx="3"/>
            <a:endCxn id="2" idx="1"/>
          </p:cNvCxnSpPr>
          <p:nvPr/>
        </p:nvCxnSpPr>
        <p:spPr>
          <a:xfrm>
            <a:off x="2345961" y="2943140"/>
            <a:ext cx="283563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33DA693A-30CD-43FF-99D9-9B75CAD5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479" y="1832756"/>
            <a:ext cx="2822114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51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CC2387-C029-42EF-9277-A8F01DA1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50863"/>
            <a:ext cx="3288837" cy="28358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52932" y="48479"/>
            <a:ext cx="7900467" cy="700088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24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作为术语使用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(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同义词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)</a:t>
            </a:r>
            <a:endParaRPr lang="zh-CN" altLang="en-US" sz="2400" b="1" dirty="0">
              <a:latin typeface="+mn-lt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61" y="739673"/>
            <a:ext cx="3163140" cy="3835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971" y="2657482"/>
            <a:ext cx="74222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2743200" y="1875871"/>
            <a:ext cx="2456328" cy="811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59C606B5-F7D1-4443-BEBD-D5B027C02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68719"/>
            <a:ext cx="3429000" cy="39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可直接勾选同义词，进行检索。</a:t>
            </a: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FE7E918-7FC3-459B-8B67-6676335EC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599" y="1636280"/>
            <a:ext cx="2971799" cy="47827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9DCE26B-4A9D-4C8B-B139-12CB200D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519" y="799527"/>
            <a:ext cx="3211365" cy="38356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04800" y="16206"/>
            <a:ext cx="7082852" cy="70008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24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范围注释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65" y="799528"/>
            <a:ext cx="3163140" cy="3835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358" y="2771343"/>
            <a:ext cx="663314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3186394" y="2717336"/>
            <a:ext cx="2480104" cy="31858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85FFC1B9-AC09-476C-8EEE-9F1F8CE9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144" y="1490126"/>
            <a:ext cx="2822114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92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9D3B46-9905-46BF-84F5-F2F0D6DA1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13" y="799528"/>
            <a:ext cx="3325630" cy="39855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90446" y="90563"/>
            <a:ext cx="7082852" cy="70008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24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副标题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91" y="799529"/>
            <a:ext cx="3163140" cy="3835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124" y="2731428"/>
            <a:ext cx="663314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3889241" y="2714961"/>
            <a:ext cx="1116757" cy="1910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85FFC1B9-AC09-476C-8EEE-9F1F8CE9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371" y="1599088"/>
            <a:ext cx="2822114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74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276F92-9F41-4C1B-93B5-D9D7825ED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02141"/>
            <a:ext cx="3296909" cy="32250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77444" y="99441"/>
            <a:ext cx="7082852" cy="70008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24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轮排索引结果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52" y="778482"/>
            <a:ext cx="3163140" cy="3835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330" y="3942570"/>
            <a:ext cx="274319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3388359" y="3094558"/>
            <a:ext cx="1793241" cy="8904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1E323888-341F-47AE-8EBC-9640688F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111" y="4311902"/>
            <a:ext cx="3634089" cy="39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词表中包含检索词的词汇都有哪些</a:t>
            </a: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31.nipic.com/20130715/2531170_17043576800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50" y="7585"/>
            <a:ext cx="2044869" cy="204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540884" y="3139506"/>
            <a:ext cx="1903994" cy="1184762"/>
            <a:chOff x="817114" y="1113086"/>
            <a:chExt cx="2538659" cy="157968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14" y="1113086"/>
              <a:ext cx="2538659" cy="1579683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1474610" y="1651201"/>
              <a:ext cx="1351226" cy="4924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CN" sz="1800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PDF</a:t>
              </a:r>
              <a:r>
                <a:rPr lang="zh-CN" altLang="en-US" sz="1800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全文</a:t>
              </a:r>
              <a:endParaRPr lang="en-GB" altLang="zh-CN" sz="18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11977" y="3017752"/>
            <a:ext cx="1688769" cy="1382798"/>
            <a:chOff x="844410" y="2836866"/>
            <a:chExt cx="2251692" cy="1843731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10" y="2836866"/>
              <a:ext cx="2251692" cy="1843731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1178033" y="3527898"/>
              <a:ext cx="1597019" cy="4924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CN" sz="1800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HTML</a:t>
              </a:r>
              <a:r>
                <a:rPr lang="zh-CN" altLang="en-US" sz="1800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全文</a:t>
              </a:r>
              <a:endParaRPr lang="en-GB" altLang="zh-CN" sz="18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648700" y="3048460"/>
            <a:ext cx="1900743" cy="1325911"/>
            <a:chOff x="835094" y="4818083"/>
            <a:chExt cx="2534324" cy="176788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94" y="4818083"/>
              <a:ext cx="2534324" cy="1767881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1443763" y="5512134"/>
              <a:ext cx="1169551" cy="4924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zh-CN" altLang="en-US" sz="1800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多媒体</a:t>
              </a:r>
              <a:endParaRPr lang="en-GB" altLang="zh-CN" sz="18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40884" y="2156926"/>
            <a:ext cx="6460116" cy="725981"/>
            <a:chOff x="777922" y="3630305"/>
            <a:chExt cx="7178723" cy="967974"/>
          </a:xfrm>
        </p:grpSpPr>
        <p:sp>
          <p:nvSpPr>
            <p:cNvPr id="6" name="上凸弯带形 5"/>
            <p:cNvSpPr/>
            <p:nvPr/>
          </p:nvSpPr>
          <p:spPr>
            <a:xfrm>
              <a:off x="777922" y="3630305"/>
              <a:ext cx="7178723" cy="967974"/>
            </a:xfrm>
            <a:prstGeom prst="ellipseRibbon2">
              <a:avLst/>
            </a:prstGeom>
            <a:solidFill>
              <a:srgbClr val="92D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1132759" y="3836526"/>
              <a:ext cx="6687403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zh-CN" altLang="en-US" sz="1800" dirty="0">
                  <a:latin typeface="+mj-lt"/>
                  <a:ea typeface="黑体" panose="02010609060101010101" pitchFamily="49" charset="-122"/>
                </a:rPr>
                <a:t>文摘数据（题名、作者、主题词、参考文献等）</a:t>
              </a:r>
              <a:endParaRPr lang="en-GB" altLang="zh-CN" sz="1800" dirty="0"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67173" y="169760"/>
            <a:ext cx="7409653" cy="4459390"/>
            <a:chOff x="391916" y="1276815"/>
            <a:chExt cx="7976977" cy="5275813"/>
          </a:xfrm>
        </p:grpSpPr>
        <p:sp>
          <p:nvSpPr>
            <p:cNvPr id="23" name="Cloud 1"/>
            <p:cNvSpPr/>
            <p:nvPr/>
          </p:nvSpPr>
          <p:spPr>
            <a:xfrm>
              <a:off x="584029" y="1276815"/>
              <a:ext cx="7784864" cy="5275813"/>
            </a:xfrm>
            <a:prstGeom prst="cloud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pic>
          <p:nvPicPr>
            <p:cNvPr id="1034" name="Picture 10" descr="D:\Landing Page\Quiz site\quize-cn\files\images\logo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16" y="1320607"/>
              <a:ext cx="2160279" cy="81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63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04800" y="69190"/>
            <a:ext cx="7082852" cy="70008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来自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UMLS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的相关术语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2072"/>
            <a:ext cx="3163140" cy="3835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428" y="4226445"/>
            <a:ext cx="274319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3657600" y="2697308"/>
            <a:ext cx="1420404" cy="15001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82D609B1-3FB5-4AA9-B0F1-F145F31C9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131" y="1111831"/>
            <a:ext cx="3261389" cy="30856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8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52400" y="17732"/>
            <a:ext cx="8229600" cy="700088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选好要检索的词汇，直接添加进行检索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054FA9-A35B-4DEE-8D2F-FB7A3728A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46" y="964246"/>
            <a:ext cx="3564731" cy="34932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65DF136-6B22-40BA-B4CE-64FE51FB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470" y="3068682"/>
            <a:ext cx="318530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5639409-7994-488A-A398-BB48FFB2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98052"/>
            <a:ext cx="102307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E1494B-E4E2-4B76-8E8F-FA457BCDD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594" y="927764"/>
            <a:ext cx="1357313" cy="12358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E7A8076-6C09-4DC8-9448-DCF445A4A24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375879" y="1545699"/>
            <a:ext cx="1356715" cy="6179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CA91142A-3484-4F7D-A3C9-C8EC14C97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257" y="2802220"/>
            <a:ext cx="3664744" cy="6357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C147425-4C0E-40D4-9D2F-276F986E211A}"/>
              </a:ext>
            </a:extLst>
          </p:cNvPr>
          <p:cNvCxnSpPr>
            <a:cxnSpLocks/>
          </p:cNvCxnSpPr>
          <p:nvPr/>
        </p:nvCxnSpPr>
        <p:spPr>
          <a:xfrm>
            <a:off x="6477000" y="2296782"/>
            <a:ext cx="0" cy="5054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D654AB34-509C-4CE3-A04A-A4A0A8D0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78" y="3698696"/>
            <a:ext cx="3419423" cy="74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可多选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  <a:cs typeface="Arial" pitchFamily="34" charset="0"/>
              </a:rPr>
              <a:t>可多次添加，构成一个复杂检索式</a:t>
            </a:r>
          </a:p>
        </p:txBody>
      </p:sp>
    </p:spTree>
    <p:extLst>
      <p:ext uri="{BB962C8B-B14F-4D97-AF65-F5344CB8AC3E}">
        <p14:creationId xmlns:p14="http://schemas.microsoft.com/office/powerpoint/2010/main" val="9692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385576-8A57-4125-9F4C-3CCAC590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34" y="868420"/>
            <a:ext cx="3151895" cy="34338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52401" y="16206"/>
            <a:ext cx="7620000" cy="70008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选择</a:t>
            </a:r>
            <a:r>
              <a:rPr lang="en-US" altLang="zh-CN" sz="24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主题词检索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62600" y="3112176"/>
            <a:ext cx="37004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扩展检索：检索主题词和下属狭义主题词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精准检索：仅检索所勾选的主题词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97818"/>
            <a:ext cx="14672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D33F004-7AE1-400E-87C6-243F071FC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518" y="2876550"/>
            <a:ext cx="102307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6DCAFDD-A8CF-4E70-BC45-3BE44E17B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903" y="868420"/>
            <a:ext cx="1293019" cy="18502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B6F189D-C6AD-4A5C-9853-68100A8F97D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552490" y="1793536"/>
            <a:ext cx="1668413" cy="10772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D2B0D313-B86D-44FB-8D37-5D4CFAE96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534" y="4178179"/>
            <a:ext cx="3700463" cy="6215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E35064C-7201-4849-8742-49A84255D4D0}"/>
              </a:ext>
            </a:extLst>
          </p:cNvPr>
          <p:cNvCxnSpPr>
            <a:cxnSpLocks/>
          </p:cNvCxnSpPr>
          <p:nvPr/>
        </p:nvCxnSpPr>
        <p:spPr>
          <a:xfrm>
            <a:off x="5562600" y="2782829"/>
            <a:ext cx="0" cy="13450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8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6FFE9B-6CD7-47C4-B457-8A5E60C4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64" y="764152"/>
            <a:ext cx="7271536" cy="30267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43664" y="64065"/>
            <a:ext cx="6481763" cy="700088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高级检索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主题词自动匹配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79602" y="3897005"/>
            <a:ext cx="636508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要求输入单词或词组；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对输入检索词进行精确匹配，不进行同义词或单复数等相关词汇的自动匹配；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利用截词符：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$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* 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0-n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#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?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39100" y="2927005"/>
            <a:ext cx="16274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350" b="1" dirty="0">
                <a:solidFill>
                  <a:schemeClr val="tx2">
                    <a:lumMod val="50000"/>
                  </a:schemeClr>
                </a:solidFill>
              </a:rPr>
              <a:t>Heart failure*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17779" y="3130955"/>
            <a:ext cx="104730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9" name="Left Arrow 9"/>
          <p:cNvSpPr/>
          <p:nvPr/>
        </p:nvSpPr>
        <p:spPr>
          <a:xfrm>
            <a:off x="6694947" y="2984522"/>
            <a:ext cx="755745" cy="18504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4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89" y="690283"/>
            <a:ext cx="6332822" cy="431986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98806" y="6267"/>
            <a:ext cx="6481763" cy="700088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主题词组合检索</a:t>
            </a:r>
          </a:p>
        </p:txBody>
      </p:sp>
      <p:sp>
        <p:nvSpPr>
          <p:cNvPr id="9" name="椭圆 8"/>
          <p:cNvSpPr/>
          <p:nvPr/>
        </p:nvSpPr>
        <p:spPr>
          <a:xfrm>
            <a:off x="1694091" y="2439919"/>
            <a:ext cx="334542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椭圆 6"/>
          <p:cNvSpPr/>
          <p:nvPr/>
        </p:nvSpPr>
        <p:spPr>
          <a:xfrm>
            <a:off x="1616089" y="1650029"/>
            <a:ext cx="788198" cy="359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Left Arrow 9"/>
          <p:cNvSpPr/>
          <p:nvPr/>
        </p:nvSpPr>
        <p:spPr>
          <a:xfrm>
            <a:off x="2899183" y="1759634"/>
            <a:ext cx="787539" cy="19836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228041" y="1905261"/>
            <a:ext cx="1546636" cy="39590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8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55" y="715645"/>
            <a:ext cx="5361205" cy="429450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86379" y="0"/>
            <a:ext cx="6481763" cy="700088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选择副主题词</a:t>
            </a:r>
          </a:p>
        </p:txBody>
      </p:sp>
      <p:sp>
        <p:nvSpPr>
          <p:cNvPr id="7" name="椭圆 6"/>
          <p:cNvSpPr/>
          <p:nvPr/>
        </p:nvSpPr>
        <p:spPr>
          <a:xfrm>
            <a:off x="2014156" y="1927401"/>
            <a:ext cx="321036" cy="4739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椭圆 7"/>
          <p:cNvSpPr/>
          <p:nvPr/>
        </p:nvSpPr>
        <p:spPr>
          <a:xfrm>
            <a:off x="2019513" y="852157"/>
            <a:ext cx="631358" cy="303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Left Arrow 9"/>
          <p:cNvSpPr/>
          <p:nvPr/>
        </p:nvSpPr>
        <p:spPr>
          <a:xfrm>
            <a:off x="3415342" y="930094"/>
            <a:ext cx="470857" cy="21790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404F06-F6DA-4ED7-862F-6629F0D47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10" y="728928"/>
            <a:ext cx="7479599" cy="3412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64418"/>
            <a:ext cx="8374918" cy="857250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组合检索</a:t>
            </a:r>
          </a:p>
        </p:txBody>
      </p:sp>
      <p:sp>
        <p:nvSpPr>
          <p:cNvPr id="7" name="椭圆 6"/>
          <p:cNvSpPr/>
          <p:nvPr/>
        </p:nvSpPr>
        <p:spPr>
          <a:xfrm>
            <a:off x="1268018" y="1224638"/>
            <a:ext cx="321036" cy="60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椭圆 7"/>
          <p:cNvSpPr/>
          <p:nvPr/>
        </p:nvSpPr>
        <p:spPr>
          <a:xfrm>
            <a:off x="2507776" y="1855708"/>
            <a:ext cx="619414" cy="31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7776" y="3650669"/>
            <a:ext cx="2688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ea typeface="MS PGothic" pitchFamily="34" charset="-128"/>
                <a:cs typeface="Arial" pitchFamily="34" charset="0"/>
              </a:rPr>
              <a:t>warfarin </a:t>
            </a:r>
            <a:r>
              <a:rPr lang="en-US" altLang="zh-CN" sz="1800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OR</a:t>
            </a:r>
            <a:r>
              <a:rPr lang="en-US" altLang="zh-CN" sz="1800" dirty="0">
                <a:ea typeface="MS PGothic" pitchFamily="34" charset="-128"/>
                <a:cs typeface="Arial" pitchFamily="34" charset="0"/>
              </a:rPr>
              <a:t> dabigatran</a:t>
            </a:r>
            <a:endParaRPr lang="zh-CN" altLang="en-US" sz="1800" dirty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17483" y="3647608"/>
            <a:ext cx="1100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ea typeface="MS PGothic" pitchFamily="34" charset="-128"/>
                <a:cs typeface="Arial" pitchFamily="34" charset="0"/>
              </a:rPr>
              <a:t>2 </a:t>
            </a:r>
            <a:r>
              <a:rPr lang="en-US" altLang="zh-CN" sz="1800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OR</a:t>
            </a:r>
            <a:r>
              <a:rPr lang="en-US" altLang="zh-CN" sz="1800" dirty="0">
                <a:ea typeface="MS PGothic" pitchFamily="34" charset="-128"/>
                <a:cs typeface="Arial" pitchFamily="34" charset="0"/>
              </a:rPr>
              <a:t> 3</a:t>
            </a:r>
            <a:endParaRPr lang="zh-CN" altLang="en-US" sz="1800" dirty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332841" y="4268262"/>
            <a:ext cx="6226969" cy="7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运用截词符等技巧，在高级检索构建复杂的检索式：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90000"/>
              </a:lnSpc>
              <a:buSzPct val="80000"/>
              <a:buNone/>
            </a:pP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    heart* OR cardiac OR cardiology OR </a:t>
            </a: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cardiological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OR </a:t>
            </a:r>
            <a:r>
              <a:rPr lang="en-US" altLang="zh-CN" sz="15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cardiopathy</a:t>
            </a: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90000"/>
              </a:lnSpc>
              <a:buSzPct val="80000"/>
              <a:buNone/>
            </a:pP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    rice ADJ6 straw</a:t>
            </a:r>
          </a:p>
        </p:txBody>
      </p:sp>
    </p:spTree>
    <p:extLst>
      <p:ext uri="{BB962C8B-B14F-4D97-AF65-F5344CB8AC3E}">
        <p14:creationId xmlns:p14="http://schemas.microsoft.com/office/powerpoint/2010/main" val="24889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9" grpId="1"/>
      <p:bldP spid="10" grpId="0"/>
      <p:bldP spid="10" grpId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" y="-96161"/>
            <a:ext cx="8374918" cy="857250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高级检索步骤化检索，更全面准确查找文献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6779" y="779718"/>
            <a:ext cx="6898878" cy="3160032"/>
          </a:xfrm>
        </p:spPr>
        <p:txBody>
          <a:bodyPr>
            <a:normAutofit/>
          </a:bodyPr>
          <a:lstStyle/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600" dirty="0">
                <a:latin typeface="+mj-lt"/>
                <a:ea typeface="黑体" panose="02010609060101010101" pitchFamily="49" charset="-122"/>
              </a:rPr>
              <a:t>检索主题：</a:t>
            </a:r>
            <a:r>
              <a:rPr lang="en-US" altLang="zh-CN" sz="1600" dirty="0">
                <a:latin typeface="+mj-lt"/>
                <a:ea typeface="黑体" panose="02010609060101010101" pitchFamily="49" charset="-122"/>
              </a:rPr>
              <a:t>Warfarin treatment for heart failure in men</a:t>
            </a:r>
          </a:p>
          <a:p>
            <a:pPr marL="214313" indent="-214313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用概念词细化检索主题，例如</a:t>
            </a:r>
            <a:r>
              <a:rPr lang="en-US" altLang="zh-CN" sz="16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:warfarin, heart failure, treatment, male,</a:t>
            </a:r>
            <a:r>
              <a:rPr lang="zh-CN" altLang="en-US" sz="16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等</a:t>
            </a:r>
            <a:endParaRPr lang="en-US" altLang="zh-CN" sz="16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214313" indent="-214313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检索词是否可以应用主题词；</a:t>
            </a:r>
            <a:endParaRPr lang="en-US" altLang="zh-CN" sz="16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214313" indent="-214313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步骤化检索，如下图所示；</a:t>
            </a:r>
            <a:endParaRPr lang="en-US" altLang="zh-CN" sz="1600" dirty="0">
              <a:latin typeface="+mj-lt"/>
              <a:ea typeface="黑体" panose="02010609060101010101" pitchFamily="49" charset="-122"/>
            </a:endParaRPr>
          </a:p>
          <a:p>
            <a:endParaRPr lang="en-US" altLang="zh-CN" sz="1600" dirty="0">
              <a:latin typeface="+mj-lt"/>
              <a:ea typeface="黑体" panose="02010609060101010101" pitchFamily="49" charset="-122"/>
            </a:endParaRPr>
          </a:p>
          <a:p>
            <a:endParaRPr lang="zh-CN" altLang="en-US" sz="1600" dirty="0"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75559C-7371-4BE2-8916-85A32695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79" y="2266950"/>
            <a:ext cx="6858000" cy="24497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3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4"/>
          <p:cNvGrpSpPr>
            <a:grpSpLocks/>
          </p:cNvGrpSpPr>
          <p:nvPr/>
        </p:nvGrpSpPr>
        <p:grpSpPr bwMode="auto">
          <a:xfrm>
            <a:off x="1968578" y="931174"/>
            <a:ext cx="4127422" cy="4002776"/>
            <a:chOff x="5778834" y="1081826"/>
            <a:chExt cx="5357095" cy="5424184"/>
          </a:xfrm>
        </p:grpSpPr>
        <p:sp>
          <p:nvSpPr>
            <p:cNvPr id="16" name="椭圆 4"/>
            <p:cNvSpPr/>
            <p:nvPr/>
          </p:nvSpPr>
          <p:spPr>
            <a:xfrm rot="197558">
              <a:off x="5778834" y="1081826"/>
              <a:ext cx="5357095" cy="5424184"/>
            </a:xfrm>
            <a:custGeom>
              <a:avLst/>
              <a:gdLst/>
              <a:ahLst/>
              <a:cxnLst/>
              <a:rect l="l" t="t" r="r" b="b"/>
              <a:pathLst>
                <a:path w="6373853" h="6453678">
                  <a:moveTo>
                    <a:pt x="1748789" y="3781"/>
                  </a:moveTo>
                  <a:cubicBezTo>
                    <a:pt x="1773410" y="1281"/>
                    <a:pt x="1798391" y="0"/>
                    <a:pt x="1823671" y="0"/>
                  </a:cubicBezTo>
                  <a:cubicBezTo>
                    <a:pt x="2222376" y="0"/>
                    <a:pt x="2546668" y="318599"/>
                    <a:pt x="2555176" y="715114"/>
                  </a:cubicBezTo>
                  <a:cubicBezTo>
                    <a:pt x="2646063" y="945229"/>
                    <a:pt x="2815509" y="1149545"/>
                    <a:pt x="3050234" y="1286278"/>
                  </a:cubicBezTo>
                  <a:cubicBezTo>
                    <a:pt x="3277270" y="1418531"/>
                    <a:pt x="3529180" y="1466470"/>
                    <a:pt x="3767051" y="1437382"/>
                  </a:cubicBezTo>
                  <a:cubicBezTo>
                    <a:pt x="4043009" y="1173698"/>
                    <a:pt x="4417184" y="1012566"/>
                    <a:pt x="4828995" y="1012566"/>
                  </a:cubicBezTo>
                  <a:cubicBezTo>
                    <a:pt x="5682197" y="1012566"/>
                    <a:pt x="6373853" y="1704222"/>
                    <a:pt x="6373853" y="2557424"/>
                  </a:cubicBezTo>
                  <a:cubicBezTo>
                    <a:pt x="6373853" y="3315640"/>
                    <a:pt x="5827627" y="3946278"/>
                    <a:pt x="5106977" y="4075988"/>
                  </a:cubicBezTo>
                  <a:cubicBezTo>
                    <a:pt x="4860269" y="4198053"/>
                    <a:pt x="4655938" y="4415360"/>
                    <a:pt x="4548276" y="4699239"/>
                  </a:cubicBezTo>
                  <a:cubicBezTo>
                    <a:pt x="4488061" y="4858013"/>
                    <a:pt x="4464290" y="5021251"/>
                    <a:pt x="4473846" y="5178965"/>
                  </a:cubicBezTo>
                  <a:cubicBezTo>
                    <a:pt x="4624448" y="5311033"/>
                    <a:pt x="4718008" y="5505241"/>
                    <a:pt x="4718008" y="5721301"/>
                  </a:cubicBezTo>
                  <a:cubicBezTo>
                    <a:pt x="4718008" y="6125782"/>
                    <a:pt x="4390112" y="6453678"/>
                    <a:pt x="3985631" y="6453678"/>
                  </a:cubicBezTo>
                  <a:cubicBezTo>
                    <a:pt x="3581150" y="6453678"/>
                    <a:pt x="3253254" y="6125782"/>
                    <a:pt x="3253254" y="5721301"/>
                  </a:cubicBezTo>
                  <a:cubicBezTo>
                    <a:pt x="3253254" y="5342100"/>
                    <a:pt x="3541444" y="5030211"/>
                    <a:pt x="3910750" y="4992705"/>
                  </a:cubicBezTo>
                  <a:lnTo>
                    <a:pt x="3970068" y="4989710"/>
                  </a:lnTo>
                  <a:cubicBezTo>
                    <a:pt x="4089426" y="4874941"/>
                    <a:pt x="4186035" y="4731148"/>
                    <a:pt x="4249282" y="4564379"/>
                  </a:cubicBezTo>
                  <a:cubicBezTo>
                    <a:pt x="4318623" y="4381544"/>
                    <a:pt x="4339635" y="4192787"/>
                    <a:pt x="4317136" y="4013436"/>
                  </a:cubicBezTo>
                  <a:cubicBezTo>
                    <a:pt x="4256166" y="3992601"/>
                    <a:pt x="4197322" y="3967056"/>
                    <a:pt x="4140584" y="3937908"/>
                  </a:cubicBezTo>
                  <a:cubicBezTo>
                    <a:pt x="3785942" y="3880704"/>
                    <a:pt x="3361104" y="3968836"/>
                    <a:pt x="2972750" y="4207511"/>
                  </a:cubicBezTo>
                  <a:cubicBezTo>
                    <a:pt x="2649524" y="4406159"/>
                    <a:pt x="2407922" y="4674458"/>
                    <a:pt x="2273557" y="4956562"/>
                  </a:cubicBezTo>
                  <a:cubicBezTo>
                    <a:pt x="2243728" y="5333109"/>
                    <a:pt x="1928537" y="5629160"/>
                    <a:pt x="1544199" y="5629160"/>
                  </a:cubicBezTo>
                  <a:cubicBezTo>
                    <a:pt x="1139718" y="5629161"/>
                    <a:pt x="811822" y="5301265"/>
                    <a:pt x="811822" y="4896783"/>
                  </a:cubicBezTo>
                  <a:cubicBezTo>
                    <a:pt x="811822" y="4517582"/>
                    <a:pt x="1100012" y="4205693"/>
                    <a:pt x="1469317" y="4168187"/>
                  </a:cubicBezTo>
                  <a:cubicBezTo>
                    <a:pt x="1493938" y="4165687"/>
                    <a:pt x="1518919" y="4164406"/>
                    <a:pt x="1544199" y="4164406"/>
                  </a:cubicBezTo>
                  <a:cubicBezTo>
                    <a:pt x="1614188" y="4164406"/>
                    <a:pt x="1681885" y="4174224"/>
                    <a:pt x="1745054" y="4195817"/>
                  </a:cubicBezTo>
                  <a:cubicBezTo>
                    <a:pt x="2080595" y="4225945"/>
                    <a:pt x="2467608" y="4133688"/>
                    <a:pt x="2823912" y="3914711"/>
                  </a:cubicBezTo>
                  <a:cubicBezTo>
                    <a:pt x="3105509" y="3741648"/>
                    <a:pt x="3325152" y="3515718"/>
                    <a:pt x="3465145" y="3273270"/>
                  </a:cubicBezTo>
                  <a:cubicBezTo>
                    <a:pt x="3451578" y="3254462"/>
                    <a:pt x="3441393" y="3233849"/>
                    <a:pt x="3431663" y="3212981"/>
                  </a:cubicBezTo>
                  <a:cubicBezTo>
                    <a:pt x="3160269" y="2960984"/>
                    <a:pt x="2737001" y="2800878"/>
                    <a:pt x="2261862" y="2800878"/>
                  </a:cubicBezTo>
                  <a:cubicBezTo>
                    <a:pt x="1915427" y="2800878"/>
                    <a:pt x="1596569" y="2885993"/>
                    <a:pt x="1343736" y="3029603"/>
                  </a:cubicBezTo>
                  <a:cubicBezTo>
                    <a:pt x="1213416" y="3228799"/>
                    <a:pt x="988216" y="3359981"/>
                    <a:pt x="732377" y="3359981"/>
                  </a:cubicBezTo>
                  <a:cubicBezTo>
                    <a:pt x="327896" y="3359981"/>
                    <a:pt x="0" y="3032085"/>
                    <a:pt x="0" y="2627604"/>
                  </a:cubicBezTo>
                  <a:cubicBezTo>
                    <a:pt x="0" y="2248403"/>
                    <a:pt x="288190" y="1936513"/>
                    <a:pt x="657496" y="1899008"/>
                  </a:cubicBezTo>
                  <a:cubicBezTo>
                    <a:pt x="682116" y="1896508"/>
                    <a:pt x="707097" y="1895227"/>
                    <a:pt x="732377" y="1895227"/>
                  </a:cubicBezTo>
                  <a:cubicBezTo>
                    <a:pt x="990216" y="1895227"/>
                    <a:pt x="1216935" y="2028468"/>
                    <a:pt x="1346404" y="2230521"/>
                  </a:cubicBezTo>
                  <a:cubicBezTo>
                    <a:pt x="1602758" y="2382858"/>
                    <a:pt x="1930881" y="2473491"/>
                    <a:pt x="2288367" y="2473491"/>
                  </a:cubicBezTo>
                  <a:cubicBezTo>
                    <a:pt x="2697774" y="2473492"/>
                    <a:pt x="3068669" y="2354621"/>
                    <a:pt x="3337053" y="2160075"/>
                  </a:cubicBezTo>
                  <a:cubicBezTo>
                    <a:pt x="3340926" y="2141545"/>
                    <a:pt x="3346143" y="2123420"/>
                    <a:pt x="3351687" y="2105436"/>
                  </a:cubicBezTo>
                  <a:cubicBezTo>
                    <a:pt x="3259746" y="1885205"/>
                    <a:pt x="3094211" y="1690778"/>
                    <a:pt x="2868101" y="1559064"/>
                  </a:cubicBezTo>
                  <a:cubicBezTo>
                    <a:pt x="2612420" y="1410124"/>
                    <a:pt x="2325191" y="1368116"/>
                    <a:pt x="2062135" y="1421669"/>
                  </a:cubicBezTo>
                  <a:cubicBezTo>
                    <a:pt x="2020112" y="1439592"/>
                    <a:pt x="1975220" y="1450584"/>
                    <a:pt x="1928800" y="1456357"/>
                  </a:cubicBezTo>
                  <a:cubicBezTo>
                    <a:pt x="1920816" y="1457887"/>
                    <a:pt x="1913196" y="1460508"/>
                    <a:pt x="1905608" y="1463212"/>
                  </a:cubicBezTo>
                  <a:lnTo>
                    <a:pt x="1907728" y="1459572"/>
                  </a:lnTo>
                  <a:cubicBezTo>
                    <a:pt x="1880177" y="1463133"/>
                    <a:pt x="1852113" y="1464754"/>
                    <a:pt x="1823671" y="1464754"/>
                  </a:cubicBezTo>
                  <a:cubicBezTo>
                    <a:pt x="1419190" y="1464754"/>
                    <a:pt x="1091294" y="1136858"/>
                    <a:pt x="1091294" y="732377"/>
                  </a:cubicBezTo>
                  <a:cubicBezTo>
                    <a:pt x="1091294" y="353176"/>
                    <a:pt x="1379484" y="41286"/>
                    <a:pt x="1748789" y="378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innerShdw blurRad="381000">
                <a:schemeClr val="bg1">
                  <a:lumMod val="65000"/>
                </a:schemeClr>
              </a:innerShdw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350" kern="0" dirty="0">
                <a:solidFill>
                  <a:sysClr val="window" lastClr="FFFFFF"/>
                </a:solidFill>
              </a:endParaRPr>
            </a:p>
          </p:txBody>
        </p:sp>
        <p:grpSp>
          <p:nvGrpSpPr>
            <p:cNvPr id="6160" name="组合 89"/>
            <p:cNvGrpSpPr>
              <a:grpSpLocks/>
            </p:cNvGrpSpPr>
            <p:nvPr/>
          </p:nvGrpSpPr>
          <p:grpSpPr bwMode="auto">
            <a:xfrm>
              <a:off x="8812786" y="2196009"/>
              <a:ext cx="2192124" cy="2192123"/>
              <a:chOff x="2848131" y="1860029"/>
              <a:chExt cx="3807502" cy="3807502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2847659" y="1860435"/>
                <a:ext cx="3808524" cy="3808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2937271" y="1950048"/>
                <a:ext cx="3629299" cy="3629310"/>
              </a:xfrm>
              <a:prstGeom prst="ellipse">
                <a:avLst/>
              </a:prstGeom>
              <a:solidFill>
                <a:srgbClr val="C1B7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  <p:grpSp>
          <p:nvGrpSpPr>
            <p:cNvPr id="6161" name="组合 109"/>
            <p:cNvGrpSpPr>
              <a:grpSpLocks/>
            </p:cNvGrpSpPr>
            <p:nvPr/>
          </p:nvGrpSpPr>
          <p:grpSpPr bwMode="auto">
            <a:xfrm>
              <a:off x="6962370" y="1155522"/>
              <a:ext cx="928603" cy="928602"/>
              <a:chOff x="2848131" y="1860029"/>
              <a:chExt cx="3807502" cy="3807502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2846772" y="1861068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2938443" y="1952741"/>
                <a:ext cx="3624470" cy="362448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  <p:grpSp>
          <p:nvGrpSpPr>
            <p:cNvPr id="6162" name="组合 123"/>
            <p:cNvGrpSpPr>
              <a:grpSpLocks/>
            </p:cNvGrpSpPr>
            <p:nvPr/>
          </p:nvGrpSpPr>
          <p:grpSpPr bwMode="auto">
            <a:xfrm>
              <a:off x="5967465" y="2701597"/>
              <a:ext cx="928603" cy="928602"/>
              <a:chOff x="2848131" y="1860029"/>
              <a:chExt cx="3807502" cy="3807502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2850361" y="1861100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2942033" y="1952767"/>
                <a:ext cx="3624470" cy="362448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  <p:grpSp>
          <p:nvGrpSpPr>
            <p:cNvPr id="6163" name="组合 129"/>
            <p:cNvGrpSpPr>
              <a:grpSpLocks/>
            </p:cNvGrpSpPr>
            <p:nvPr/>
          </p:nvGrpSpPr>
          <p:grpSpPr bwMode="auto">
            <a:xfrm>
              <a:off x="6541770" y="4645921"/>
              <a:ext cx="928603" cy="928602"/>
              <a:chOff x="2848131" y="1860029"/>
              <a:chExt cx="3807502" cy="380750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850769" y="1857111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942441" y="1948778"/>
                <a:ext cx="3624470" cy="362448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  <p:grpSp>
          <p:nvGrpSpPr>
            <p:cNvPr id="6164" name="组合 135"/>
            <p:cNvGrpSpPr>
              <a:grpSpLocks/>
            </p:cNvGrpSpPr>
            <p:nvPr/>
          </p:nvGrpSpPr>
          <p:grpSpPr bwMode="auto">
            <a:xfrm>
              <a:off x="8540058" y="5468856"/>
              <a:ext cx="928603" cy="928602"/>
              <a:chOff x="2848131" y="1860029"/>
              <a:chExt cx="3807502" cy="3807502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2851134" y="1860549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2942805" y="1952221"/>
                <a:ext cx="3624470" cy="362448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</p:grpSp>
      <p:sp>
        <p:nvSpPr>
          <p:cNvPr id="6147" name="TextBox 5" hidden="1"/>
          <p:cNvSpPr txBox="1">
            <a:spLocks noChangeArrowheads="1"/>
          </p:cNvSpPr>
          <p:nvPr/>
        </p:nvSpPr>
        <p:spPr bwMode="auto">
          <a:xfrm>
            <a:off x="2597944" y="1465660"/>
            <a:ext cx="145732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35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48" name="矩形 6" hidden="1"/>
          <p:cNvSpPr>
            <a:spLocks noChangeArrowheads="1"/>
          </p:cNvSpPr>
          <p:nvPr/>
        </p:nvSpPr>
        <p:spPr bwMode="auto">
          <a:xfrm>
            <a:off x="2597944" y="2269331"/>
            <a:ext cx="110371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35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49" name="矩形 7" hidden="1"/>
          <p:cNvSpPr>
            <a:spLocks noChangeArrowheads="1"/>
          </p:cNvSpPr>
          <p:nvPr/>
        </p:nvSpPr>
        <p:spPr bwMode="auto">
          <a:xfrm>
            <a:off x="2651522" y="3180160"/>
            <a:ext cx="110370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35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50" name="矩形 8" hidden="1"/>
          <p:cNvSpPr>
            <a:spLocks noChangeArrowheads="1"/>
          </p:cNvSpPr>
          <p:nvPr/>
        </p:nvSpPr>
        <p:spPr bwMode="auto">
          <a:xfrm>
            <a:off x="2651522" y="4144566"/>
            <a:ext cx="110370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35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51" name="矩形 6"/>
          <p:cNvSpPr>
            <a:spLocks noChangeArrowheads="1"/>
          </p:cNvSpPr>
          <p:nvPr/>
        </p:nvSpPr>
        <p:spPr bwMode="auto">
          <a:xfrm>
            <a:off x="373238" y="76822"/>
            <a:ext cx="35987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什么是主题词表</a:t>
            </a:r>
          </a:p>
        </p:txBody>
      </p:sp>
      <p:sp>
        <p:nvSpPr>
          <p:cNvPr id="6152" name="矩形 12"/>
          <p:cNvSpPr>
            <a:spLocks noChangeArrowheads="1"/>
          </p:cNvSpPr>
          <p:nvPr/>
        </p:nvSpPr>
        <p:spPr bwMode="auto">
          <a:xfrm>
            <a:off x="1415491" y="825828"/>
            <a:ext cx="26205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Disease Heart</a:t>
            </a: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Cardiac diseases</a:t>
            </a: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Disease Cardiac</a:t>
            </a: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…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3" name="矩形 13"/>
          <p:cNvSpPr>
            <a:spLocks noChangeArrowheads="1"/>
          </p:cNvSpPr>
          <p:nvPr/>
        </p:nvSpPr>
        <p:spPr bwMode="auto">
          <a:xfrm>
            <a:off x="4634425" y="2248584"/>
            <a:ext cx="9928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disease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4" name="矩形 14"/>
          <p:cNvSpPr>
            <a:spLocks noChangeArrowheads="1"/>
          </p:cNvSpPr>
          <p:nvPr/>
        </p:nvSpPr>
        <p:spPr bwMode="auto">
          <a:xfrm>
            <a:off x="3513499" y="4333002"/>
            <a:ext cx="1523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Rupture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5" name="矩形 15"/>
          <p:cNvSpPr>
            <a:spLocks noChangeArrowheads="1"/>
          </p:cNvSpPr>
          <p:nvPr/>
        </p:nvSpPr>
        <p:spPr bwMode="auto">
          <a:xfrm>
            <a:off x="1535017" y="2307753"/>
            <a:ext cx="1395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Failure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6" name="矩形 15"/>
          <p:cNvSpPr>
            <a:spLocks noChangeArrowheads="1"/>
          </p:cNvSpPr>
          <p:nvPr/>
        </p:nvSpPr>
        <p:spPr bwMode="auto">
          <a:xfrm>
            <a:off x="1836003" y="3667131"/>
            <a:ext cx="13348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Arrest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29" name="组合 31"/>
          <p:cNvGrpSpPr>
            <a:grpSpLocks/>
          </p:cNvGrpSpPr>
          <p:nvPr/>
        </p:nvGrpSpPr>
        <p:grpSpPr bwMode="auto">
          <a:xfrm flipV="1">
            <a:off x="7186771" y="368608"/>
            <a:ext cx="1721974" cy="1484733"/>
            <a:chOff x="4892554" y="1179176"/>
            <a:chExt cx="2088232" cy="1769047"/>
          </a:xfrm>
          <a:solidFill>
            <a:srgbClr val="0C77B7"/>
          </a:solidFill>
        </p:grpSpPr>
        <p:sp>
          <p:nvSpPr>
            <p:cNvPr id="32" name="矩形 31"/>
            <p:cNvSpPr/>
            <p:nvPr/>
          </p:nvSpPr>
          <p:spPr>
            <a:xfrm>
              <a:off x="4892554" y="1610781"/>
              <a:ext cx="2088232" cy="133744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latin typeface="Bodoni MT"/>
                <a:ea typeface="微软雅黑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>
              <a:off x="4892554" y="1179176"/>
              <a:ext cx="2088232" cy="431605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latin typeface="Bodoni MT"/>
                <a:ea typeface="微软雅黑"/>
              </a:endParaRPr>
            </a:p>
          </p:txBody>
        </p:sp>
      </p:grpSp>
      <p:sp>
        <p:nvSpPr>
          <p:cNvPr id="34" name="矩形 12"/>
          <p:cNvSpPr>
            <a:spLocks noChangeArrowheads="1"/>
          </p:cNvSpPr>
          <p:nvPr/>
        </p:nvSpPr>
        <p:spPr bwMode="auto">
          <a:xfrm>
            <a:off x="7239000" y="662579"/>
            <a:ext cx="16085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Cardiovascular </a:t>
            </a:r>
          </a:p>
          <a:p>
            <a:r>
              <a:rPr lang="en-US" altLang="zh-CN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Disease</a:t>
            </a:r>
            <a:endParaRPr lang="zh-CN" altLang="en-US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6219" y="3740674"/>
            <a:ext cx="2212526" cy="78483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相关词（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Related terms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NEUROCIRCULATORY ASTHENIA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7" name="矩形 14"/>
          <p:cNvSpPr>
            <a:spLocks noChangeArrowheads="1"/>
          </p:cNvSpPr>
          <p:nvPr/>
        </p:nvSpPr>
        <p:spPr bwMode="auto">
          <a:xfrm>
            <a:off x="4850909" y="4583466"/>
            <a:ext cx="4507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……</a:t>
            </a: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95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53" y="1962150"/>
            <a:ext cx="6725753" cy="27432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2400" y="-491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检索工具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1220453" y="852340"/>
            <a:ext cx="7306865" cy="33718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检索工具主要针对主题词表（叙词表）进行检索；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algn="ctr">
              <a:buFont typeface="Wingdings" pitchFamily="2" charset="2"/>
              <a:buNone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只有包含主题词表（叙词表）的数据库可以使用；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algn="ctr">
              <a:buFont typeface="Wingdings" pitchFamily="2" charset="2"/>
              <a:buNone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提供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6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个检索选项。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70074" y="3740350"/>
            <a:ext cx="750468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5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257551" y="1371600"/>
            <a:ext cx="4629150" cy="700088"/>
          </a:xfrm>
          <a:prstGeom prst="rect">
            <a:avLst/>
          </a:prstGeom>
          <a:noFill/>
          <a:ln w="12700" cmpd="dbl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0" h="63500"/>
            <a:bevelB w="0" h="63500"/>
          </a:sp3d>
        </p:spPr>
        <p:txBody>
          <a:bodyPr vert="horz" wrap="square" lIns="137160" tIns="34290" rIns="68580" bIns="34290" numCol="1" anchor="ctr" anchorCtr="0" compatLnSpc="1">
            <a:prstTxWarp prst="textNoShape">
              <a:avLst/>
            </a:prstTxWarp>
          </a:bodyPr>
          <a:lstStyle>
            <a:lvl1pPr marL="0" indent="0"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latin typeface="+mj-lt"/>
              <a:ea typeface="+mj-ea"/>
              <a:cs typeface="ＭＳ Ｐゴシック"/>
            </a:endParaRPr>
          </a:p>
        </p:txBody>
      </p:sp>
      <p:sp>
        <p:nvSpPr>
          <p:cNvPr id="5" name="Subtitle 9"/>
          <p:cNvSpPr txBox="1">
            <a:spLocks/>
          </p:cNvSpPr>
          <p:nvPr/>
        </p:nvSpPr>
        <p:spPr bwMode="auto">
          <a:xfrm>
            <a:off x="3600450" y="1235869"/>
            <a:ext cx="42291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 baseline="20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3300" b="0" kern="0" baseline="0" dirty="0"/>
              <a:t>LWW </a:t>
            </a:r>
            <a:r>
              <a:rPr lang="zh-CN" altLang="en-US" sz="3300" kern="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医学期刊和图书</a:t>
            </a:r>
            <a:endParaRPr lang="en-US" altLang="zh-CN" sz="3300" kern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300" kern="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内容特色</a:t>
            </a:r>
            <a:endParaRPr lang="en-US" sz="3300" kern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70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84541" y="-50419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主题匹配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3618"/>
            <a:ext cx="7542469" cy="287493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24013" y="3872050"/>
            <a:ext cx="6365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输入单词或词组，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Ovid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直接匹配对应的主题词；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可使用截词符；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不能输入句子或使用布尔运算符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2498" y="2726862"/>
            <a:ext cx="65834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49935" y="2726862"/>
            <a:ext cx="16274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500" b="1" dirty="0">
                <a:solidFill>
                  <a:schemeClr val="tx2">
                    <a:lumMod val="50000"/>
                  </a:schemeClr>
                </a:solidFill>
              </a:rPr>
              <a:t>glaucoma</a:t>
            </a:r>
            <a:endParaRPr lang="zh-CN" altLang="en-US" sz="150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2400" y="0"/>
            <a:ext cx="7586230" cy="70008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ea typeface="黑体" panose="02010609060101010101" pitchFamily="49" charset="-122"/>
              </a:rPr>
              <a:t>Ovid</a:t>
            </a:r>
            <a:r>
              <a:rPr lang="zh-CN" altLang="en-US" b="1" dirty="0">
                <a:ea typeface="黑体" panose="02010609060101010101" pitchFamily="49" charset="-122"/>
              </a:rPr>
              <a:t>根据主题词表提供可能匹配的主题词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4" y="720081"/>
            <a:ext cx="6926576" cy="40968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椭圆 5"/>
          <p:cNvSpPr/>
          <p:nvPr/>
        </p:nvSpPr>
        <p:spPr>
          <a:xfrm>
            <a:off x="1624082" y="2456596"/>
            <a:ext cx="133665" cy="478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椭圆 6"/>
          <p:cNvSpPr/>
          <p:nvPr/>
        </p:nvSpPr>
        <p:spPr>
          <a:xfrm>
            <a:off x="7671797" y="2456595"/>
            <a:ext cx="133665" cy="478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355552" y="2054683"/>
            <a:ext cx="1637400" cy="4019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31897" y="3257550"/>
            <a:ext cx="1637400" cy="4019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2852672" y="1874176"/>
            <a:ext cx="796888" cy="10883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90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36" y="931711"/>
            <a:ext cx="7760587" cy="294397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58169" y="74461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树型图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2422" y="3996925"/>
            <a:ext cx="6365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输入单词或词组，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Ovid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直接匹配至主题词表中对应的主题词；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直接揭示该主题词在主题词表中所在的等级位置；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不能输入句子或使用布尔运算符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0" y="2952750"/>
            <a:ext cx="81074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24834" y="2952750"/>
            <a:ext cx="16274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500" b="1" dirty="0">
                <a:solidFill>
                  <a:schemeClr val="tx2">
                    <a:lumMod val="50000"/>
                  </a:schemeClr>
                </a:solidFill>
              </a:rPr>
              <a:t>Encephalitis</a:t>
            </a:r>
            <a:endParaRPr lang="zh-CN" altLang="en-US" sz="1500" b="1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75122"/>
            <a:ext cx="5454734" cy="395208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110073"/>
            <a:ext cx="815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+mj-lt"/>
                <a:ea typeface="黑体" panose="02010609060101010101" pitchFamily="49" charset="-122"/>
                <a:cs typeface="Arial" pitchFamily="34" charset="0"/>
              </a:rPr>
              <a:t>主题词表由经过规范化的主题词，根据各自概念涵盖范围大小，形成等级层次，有机的结合在一起。</a:t>
            </a:r>
            <a:endParaRPr lang="en-US" altLang="zh-CN" dirty="0">
              <a:ea typeface="黑体" panose="02010609060101010101" pitchFamily="49" charset="-122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None/>
            </a:pPr>
            <a:endParaRPr lang="zh-CN" altLang="en-US" dirty="0"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06618" y="2597788"/>
            <a:ext cx="543411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9207"/>
            <a:ext cx="5875042" cy="151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9"/>
          <p:cNvSpPr/>
          <p:nvPr/>
        </p:nvSpPr>
        <p:spPr>
          <a:xfrm>
            <a:off x="3739627" y="1276350"/>
            <a:ext cx="527573" cy="10001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98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9474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轮排索引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6" y="871983"/>
            <a:ext cx="8053966" cy="301234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71600" y="2910674"/>
            <a:ext cx="65834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09800" y="2933757"/>
            <a:ext cx="16274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500" b="1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Heterologous</a:t>
            </a:r>
            <a:endParaRPr lang="zh-CN" altLang="en-US" sz="1500" b="1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09311" y="4102512"/>
            <a:ext cx="6365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不进行主题词匹配；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仅检索主题词表中包含所输入检索词的主题词；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不能输入句子或使用布尔运算符。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72" y="133512"/>
            <a:ext cx="6448567" cy="491803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Left Arrow 9"/>
          <p:cNvSpPr/>
          <p:nvPr/>
        </p:nvSpPr>
        <p:spPr>
          <a:xfrm>
            <a:off x="3048000" y="854691"/>
            <a:ext cx="527573" cy="10001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4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-78399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其他检索模式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53200" y="816970"/>
            <a:ext cx="1719618" cy="1134855"/>
          </a:xfrm>
        </p:spPr>
        <p:txBody>
          <a:bodyPr/>
          <a:lstStyle/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500" dirty="0">
                <a:latin typeface="+mj-lt"/>
                <a:ea typeface="黑体" panose="02010609060101010101" pitchFamily="49" charset="-122"/>
              </a:rPr>
              <a:t>常用字段检索</a:t>
            </a:r>
            <a:r>
              <a:rPr lang="zh-CN" altLang="en-US" sz="15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通过少量信息找到某篇或某几篇特定文献。</a:t>
            </a:r>
            <a:endParaRPr lang="en-US" altLang="zh-CN" sz="15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1500" dirty="0">
              <a:latin typeface="+mj-lt"/>
              <a:ea typeface="黑体" panose="02010609060101010101" pitchFamily="49" charset="-122"/>
            </a:endParaRPr>
          </a:p>
          <a:p>
            <a:endParaRPr lang="zh-CN" altLang="en-US" sz="15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553200" y="2039997"/>
            <a:ext cx="1719618" cy="113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5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字段检索</a:t>
            </a:r>
            <a:r>
              <a:rPr lang="zh-CN" altLang="en-US" sz="1500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浏览和检索任何数据字段，并可进行单独或组合检索。</a:t>
            </a:r>
            <a:endParaRPr lang="en-US" altLang="zh-CN" sz="1500" kern="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1500" kern="0" dirty="0">
              <a:latin typeface="+mj-lt"/>
              <a:ea typeface="黑体" panose="02010609060101010101" pitchFamily="49" charset="-122"/>
            </a:endParaRPr>
          </a:p>
          <a:p>
            <a:endParaRPr lang="zh-CN" altLang="en-US" sz="1500" kern="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612129" y="3401707"/>
            <a:ext cx="1719618" cy="113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5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多个字段检索</a:t>
            </a:r>
            <a:r>
              <a:rPr lang="zh-CN" altLang="en-US" sz="1500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提供便捷的多字段组合检索，建立复杂的检索策略。</a:t>
            </a:r>
            <a:endParaRPr lang="en-US" altLang="zh-CN" sz="1500" kern="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1500" kern="0" dirty="0">
              <a:latin typeface="+mj-lt"/>
              <a:ea typeface="黑体" panose="02010609060101010101" pitchFamily="49" charset="-122"/>
            </a:endParaRPr>
          </a:p>
          <a:p>
            <a:endParaRPr lang="zh-CN" altLang="en-US" sz="1500" kern="0" dirty="0">
              <a:latin typeface="+mj-lt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67596" y="748534"/>
            <a:ext cx="5385604" cy="2188402"/>
            <a:chOff x="327546" y="998045"/>
            <a:chExt cx="6007809" cy="203175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46" y="998045"/>
              <a:ext cx="6007809" cy="2031756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578" y="1433436"/>
              <a:ext cx="2439609" cy="189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1157680" y="1951695"/>
            <a:ext cx="5397456" cy="2589745"/>
            <a:chOff x="314325" y="2602260"/>
            <a:chExt cx="6021030" cy="2404371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2602260"/>
              <a:ext cx="6021030" cy="2404371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930" y="3043449"/>
              <a:ext cx="269557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1128996" y="3237091"/>
            <a:ext cx="5431739" cy="1620659"/>
            <a:chOff x="276081" y="4316121"/>
            <a:chExt cx="6059274" cy="1504652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81" y="4316121"/>
              <a:ext cx="6059274" cy="1504652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643" y="4769785"/>
              <a:ext cx="269557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2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subTitle" idx="1"/>
          </p:nvPr>
        </p:nvSpPr>
        <p:spPr>
          <a:xfrm>
            <a:off x="1752600" y="1084281"/>
            <a:ext cx="2706807" cy="1371153"/>
          </a:xfrm>
        </p:spPr>
        <p:txBody>
          <a:bodyPr/>
          <a:lstStyle/>
          <a:p>
            <a:pPr algn="ctr"/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限 制</a:t>
            </a:r>
            <a:endParaRPr lang="en-US" altLang="zh-CN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</a:p>
          <a:p>
            <a:pPr algn="ctr"/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筛 选</a:t>
            </a:r>
            <a:endParaRPr lang="en-US" altLang="zh-CN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58" y="682555"/>
            <a:ext cx="6888427" cy="348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98" y="-10932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限制功能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与检索同时进行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92155" y="3714058"/>
            <a:ext cx="473918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88658" y="4342046"/>
            <a:ext cx="6295031" cy="720219"/>
          </a:xfrm>
        </p:spPr>
        <p:txBody>
          <a:bodyPr/>
          <a:lstStyle/>
          <a:p>
            <a:pPr marL="0" indent="0" algn="ctr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500" b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例：</a:t>
            </a:r>
            <a:r>
              <a:rPr lang="en-US" altLang="zh-CN" sz="1500" b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warfarin treatment for heart failure in men of 2010-2013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0" indent="0" algn="ctr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5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根据检索实例，我们可通过</a:t>
            </a:r>
            <a:r>
              <a:rPr lang="en-US" altLang="zh-CN" sz="15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Publication Year</a:t>
            </a:r>
            <a:r>
              <a:rPr lang="zh-CN" altLang="en-US" sz="15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设置出版年份的区间</a:t>
            </a:r>
            <a:endParaRPr lang="en-US" altLang="zh-CN" sz="1500" dirty="0">
              <a:latin typeface="+mj-lt"/>
              <a:ea typeface="黑体" panose="02010609060101010101" pitchFamily="49" charset="-122"/>
            </a:endParaRPr>
          </a:p>
          <a:p>
            <a:pPr algn="ctr"/>
            <a:endParaRPr lang="en-US" altLang="zh-CN" sz="1500" dirty="0">
              <a:latin typeface="+mj-lt"/>
              <a:ea typeface="黑体" panose="02010609060101010101" pitchFamily="49" charset="-122"/>
            </a:endParaRPr>
          </a:p>
          <a:p>
            <a:pPr algn="ctr"/>
            <a:endParaRPr lang="zh-CN" altLang="en-US" sz="15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49271" y="1370201"/>
            <a:ext cx="3771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350" b="1" dirty="0">
                <a:solidFill>
                  <a:schemeClr val="tx2">
                    <a:lumMod val="50000"/>
                  </a:schemeClr>
                </a:solidFill>
              </a:rPr>
              <a:t>warfarin treatment for heart failure in men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58150" y="2552215"/>
            <a:ext cx="3771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57175" indent="-257175" eaLnBrk="1" hangingPunct="1">
              <a:spcBef>
                <a:spcPct val="0"/>
              </a:spcBef>
              <a:buClrTx/>
              <a:buFontTx/>
              <a:buAutoNum type="arabicPlain" startAt="2010"/>
            </a:pPr>
            <a:r>
              <a:rPr lang="en-US" altLang="zh-CN" sz="1350" b="1" dirty="0">
                <a:solidFill>
                  <a:schemeClr val="tx2">
                    <a:lumMod val="50000"/>
                  </a:schemeClr>
                </a:solidFill>
              </a:rPr>
              <a:t>-   2013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80" y="1429442"/>
            <a:ext cx="5506382" cy="365792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5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69496"/>
            <a:ext cx="5851478" cy="431299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240" y="-131523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限制功能筛选全文文章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8565" y="904240"/>
            <a:ext cx="2718313" cy="2197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88357AA-1E31-4239-AB88-A76AA2B16A98}"/>
              </a:ext>
            </a:extLst>
          </p:cNvPr>
          <p:cNvGrpSpPr/>
          <p:nvPr/>
        </p:nvGrpSpPr>
        <p:grpSpPr>
          <a:xfrm>
            <a:off x="1698523" y="1267809"/>
            <a:ext cx="6858000" cy="3672274"/>
            <a:chOff x="1698523" y="1267809"/>
            <a:chExt cx="6858000" cy="367227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9AA7194-5B9D-482C-B3EE-620F25CA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8523" y="1267809"/>
              <a:ext cx="6858000" cy="367227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" name="直接箭头连接符 5"/>
            <p:cNvCxnSpPr/>
            <p:nvPr/>
          </p:nvCxnSpPr>
          <p:spPr>
            <a:xfrm flipV="1">
              <a:off x="7261872" y="1979608"/>
              <a:ext cx="419669" cy="2047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7347238" y="4324350"/>
              <a:ext cx="419669" cy="2047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8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body" sz="quarter" idx="12"/>
          </p:nvPr>
        </p:nvSpPr>
        <p:spPr>
          <a:xfrm>
            <a:off x="228600" y="342900"/>
            <a:ext cx="8686800" cy="6463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/>
              <a:t>关于</a:t>
            </a:r>
            <a:r>
              <a:rPr lang="en-US" dirty="0"/>
              <a:t>Lippincott Williams &amp; Wilkins 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A27BD2E-6671-4431-998D-A1D6887856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794500" y="4833938"/>
            <a:ext cx="2133600" cy="273844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9F5F26F2-1299-4B62-BDE9-4D4A55938103}" type="slidenum">
              <a:rPr lang="en-US" altLang="zh-CN"/>
              <a:pPr>
                <a:spcAft>
                  <a:spcPts val="600"/>
                </a:spcAft>
                <a:defRPr/>
              </a:pPr>
              <a:t>6</a:t>
            </a:fld>
            <a:endParaRPr lang="en-US" altLang="zh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2AEDDB7-244B-49BD-BEC9-27E897C50E2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921000" y="4833938"/>
            <a:ext cx="3302000" cy="273844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Health Investor Seminar, 28 October 2013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41BA05-713E-4B7C-B44A-D251772F0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09739"/>
              </p:ext>
            </p:extLst>
          </p:nvPr>
        </p:nvGraphicFramePr>
        <p:xfrm>
          <a:off x="228600" y="1114426"/>
          <a:ext cx="8686800" cy="363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56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075BD7-735B-4BEB-AE81-CA6582004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50" y="773152"/>
            <a:ext cx="6921243" cy="40218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-5429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检索结果工具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57300" y="2475894"/>
            <a:ext cx="149339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54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6CF8E5-AC0E-4D8B-8EAF-71867856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888536"/>
            <a:ext cx="2787628" cy="39692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检索结果工具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检索信息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27475" y="1123950"/>
            <a:ext cx="3545966" cy="2062511"/>
          </a:xfrm>
        </p:spPr>
        <p:txBody>
          <a:bodyPr/>
          <a:lstStyle/>
          <a:p>
            <a:pPr marL="214313" indent="-214313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检索信息显示每次检索的具体操作和内容、所使用的词汇和返回结果，以及排序依据</a:t>
            </a: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;</a:t>
            </a:r>
          </a:p>
          <a:p>
            <a:pPr marL="214313" indent="-214313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用户个性化设置排序和显示选项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2600" y="4359138"/>
            <a:ext cx="1248770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3A5632-188C-4673-8B00-029A44D1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148" y="2574215"/>
            <a:ext cx="2664619" cy="20002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78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DE1A21-2DAA-40E1-B754-C6714CF74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777" y="752316"/>
            <a:ext cx="2034796" cy="42578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-5541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检索结果工具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筛选工具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02120" y="1068215"/>
            <a:ext cx="4187459" cy="2202123"/>
          </a:xfrm>
        </p:spPr>
        <p:txBody>
          <a:bodyPr>
            <a:normAutofit/>
          </a:bodyPr>
          <a:lstStyle/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筛选工具可以根据选项对检索结果进行多次快捷筛选；</a:t>
            </a:r>
            <a:endParaRPr lang="en-US" altLang="zh-CN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全文期刊库提供相关度、年代、期刊、出版类型的选项；</a:t>
            </a:r>
            <a:endParaRPr lang="en-US" altLang="zh-CN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高级检索后的结果没有相关度选项。</a:t>
            </a:r>
            <a:endParaRPr lang="en-US" altLang="zh-CN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85750" indent="-285750" eaLnBrk="0" hangingPunct="0">
              <a:buClr>
                <a:srgbClr val="0768A9"/>
              </a:buClr>
              <a:buSzPct val="80000"/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zh-CN" altLang="en-US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12878" y="3281109"/>
            <a:ext cx="3965941" cy="169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800" b="1" kern="0" dirty="0">
                <a:ea typeface="黑体" panose="02010609060101010101" pitchFamily="49" charset="-122"/>
              </a:rPr>
              <a:t>例：</a:t>
            </a:r>
            <a:r>
              <a:rPr lang="en-US" altLang="zh-CN" sz="1800" b="1" kern="0" dirty="0">
                <a:ea typeface="黑体" panose="02010609060101010101" pitchFamily="49" charset="-122"/>
              </a:rPr>
              <a:t>warfarin treatment for heart failure in men of 2010-2013</a:t>
            </a:r>
            <a:endParaRPr lang="en-US" altLang="zh-CN" sz="1800" kern="0" dirty="0">
              <a:latin typeface="+mj-lt"/>
              <a:ea typeface="黑体" panose="02010609060101010101" pitchFamily="49" charset="-122"/>
            </a:endParaRPr>
          </a:p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18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我们可通过“特定年代范围”设置出版年份的区间</a:t>
            </a:r>
            <a:endParaRPr lang="en-US" altLang="zh-CN" sz="1800" kern="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1800" kern="0" dirty="0">
              <a:latin typeface="+mj-lt"/>
              <a:ea typeface="黑体" panose="02010609060101010101" pitchFamily="49" charset="-122"/>
            </a:endParaRPr>
          </a:p>
          <a:p>
            <a:endParaRPr lang="zh-CN" altLang="en-US" sz="1800" kern="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69970" y="3701408"/>
            <a:ext cx="614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35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2010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35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2013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1102519"/>
          </a:xfrm>
        </p:spPr>
        <p:txBody>
          <a:bodyPr/>
          <a:lstStyle/>
          <a:p>
            <a:pPr algn="ctr"/>
            <a:r>
              <a:rPr lang="zh-CN" altLang="en-US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检索结果输出和全文获取</a:t>
            </a:r>
          </a:p>
        </p:txBody>
      </p:sp>
    </p:spTree>
    <p:extLst>
      <p:ext uri="{BB962C8B-B14F-4D97-AF65-F5344CB8AC3E}">
        <p14:creationId xmlns:p14="http://schemas.microsoft.com/office/powerpoint/2010/main" val="11170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EA3809-92D9-442A-8151-A25BC013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485" y="738144"/>
            <a:ext cx="6829638" cy="39769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1" y="-30178"/>
            <a:ext cx="8374918" cy="857250"/>
          </a:xfrm>
        </p:spPr>
        <p:txBody>
          <a:bodyPr/>
          <a:lstStyle/>
          <a:p>
            <a:r>
              <a:rPr lang="en-US" altLang="zh-CN" b="1" dirty="0">
                <a:ea typeface="黑体" panose="02010609060101010101" pitchFamily="49" charset="-122"/>
              </a:rPr>
              <a:t>Ovid</a:t>
            </a:r>
            <a:r>
              <a:rPr lang="zh-CN" altLang="en-US" b="1" dirty="0">
                <a:ea typeface="黑体" panose="02010609060101010101" pitchFamily="49" charset="-122"/>
              </a:rPr>
              <a:t>检索结果输出</a:t>
            </a:r>
          </a:p>
        </p:txBody>
      </p:sp>
      <p:sp>
        <p:nvSpPr>
          <p:cNvPr id="12" name="Oval 6"/>
          <p:cNvSpPr/>
          <p:nvPr/>
        </p:nvSpPr>
        <p:spPr>
          <a:xfrm>
            <a:off x="2915186" y="1524998"/>
            <a:ext cx="228600" cy="252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27239" y="698675"/>
            <a:ext cx="417385" cy="37432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4" name="Oval 6"/>
          <p:cNvSpPr/>
          <p:nvPr/>
        </p:nvSpPr>
        <p:spPr>
          <a:xfrm>
            <a:off x="2895600" y="3995922"/>
            <a:ext cx="228600" cy="252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3" name="Oval 6"/>
          <p:cNvSpPr/>
          <p:nvPr/>
        </p:nvSpPr>
        <p:spPr>
          <a:xfrm>
            <a:off x="2844695" y="984716"/>
            <a:ext cx="1025299" cy="252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85908" y="698675"/>
            <a:ext cx="452083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479274" y="666750"/>
            <a:ext cx="37872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460245" y="703663"/>
            <a:ext cx="129878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19" y="1352550"/>
            <a:ext cx="2686050" cy="2493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00" y="1359998"/>
            <a:ext cx="2410002" cy="3731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55" y="1359998"/>
            <a:ext cx="2671763" cy="3136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5" grpId="1" animBg="1"/>
      <p:bldP spid="14" grpId="0" animBg="1"/>
      <p:bldP spid="13" grpId="0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DDDDF1-8DFC-4CFD-9B5F-A41509A35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852487"/>
            <a:ext cx="8248650" cy="3438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2655" y="0"/>
            <a:ext cx="8374918" cy="857250"/>
          </a:xfrm>
        </p:spPr>
        <p:txBody>
          <a:bodyPr/>
          <a:lstStyle/>
          <a:p>
            <a:r>
              <a:rPr lang="en-US" altLang="zh-CN" b="1" dirty="0">
                <a:ea typeface="黑体" panose="02010609060101010101" pitchFamily="49" charset="-122"/>
              </a:rPr>
              <a:t>Ovid</a:t>
            </a:r>
            <a:r>
              <a:rPr lang="zh-CN" altLang="en-US" b="1" dirty="0">
                <a:ea typeface="黑体" panose="02010609060101010101" pitchFamily="49" charset="-122"/>
              </a:rPr>
              <a:t>提供多种全文链接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487383" y="959329"/>
            <a:ext cx="1181532" cy="23141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3561" y="3328869"/>
            <a:ext cx="1259117" cy="300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35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获取</a:t>
            </a:r>
            <a:r>
              <a:rPr lang="en-US" altLang="zh-CN" sz="135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PDF</a:t>
            </a:r>
            <a:r>
              <a:rPr lang="zh-CN" altLang="en-US" sz="135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全文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295400" y="3769563"/>
            <a:ext cx="1066800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513992" y="2378365"/>
            <a:ext cx="760747" cy="23141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29721" y="857250"/>
            <a:ext cx="3690182" cy="3826226"/>
            <a:chOff x="748244" y="1075014"/>
            <a:chExt cx="4920242" cy="5101634"/>
          </a:xfrm>
        </p:grpSpPr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44" y="1075014"/>
              <a:ext cx="4920242" cy="5101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2337182" y="3591344"/>
              <a:ext cx="1852680" cy="677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Ovid</a:t>
              </a:r>
              <a:r>
                <a:rPr lang="zh-CN" altLang="en-US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平台提供的</a:t>
              </a:r>
              <a:r>
                <a:rPr lang="en-US" altLang="zh-CN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HTML</a:t>
              </a:r>
              <a:r>
                <a:rPr lang="zh-CN" altLang="en-US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全文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A2FF6C4-EBF2-4DD6-A2D6-16DA082E5E03}"/>
              </a:ext>
            </a:extLst>
          </p:cNvPr>
          <p:cNvGrpSpPr/>
          <p:nvPr/>
        </p:nvGrpSpPr>
        <p:grpSpPr>
          <a:xfrm>
            <a:off x="869261" y="1387771"/>
            <a:ext cx="5991839" cy="2971952"/>
            <a:chOff x="869261" y="1387771"/>
            <a:chExt cx="5991839" cy="297195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C2DE61-2457-4224-907A-F9F304C3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261" y="1387771"/>
              <a:ext cx="5991839" cy="297195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3007513" y="2429094"/>
              <a:ext cx="1503119" cy="5501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链接至非</a:t>
              </a:r>
              <a:r>
                <a:rPr lang="en-US" altLang="zh-CN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Ovid</a:t>
              </a:r>
              <a:r>
                <a:rPr lang="zh-CN" altLang="en-US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平台的全文页面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5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10" y="751750"/>
            <a:ext cx="6834521" cy="43345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017" y="-62286"/>
            <a:ext cx="8374918" cy="857250"/>
          </a:xfrm>
        </p:spPr>
        <p:txBody>
          <a:bodyPr/>
          <a:lstStyle/>
          <a:p>
            <a:r>
              <a:rPr lang="en-US" altLang="zh-CN" b="1" dirty="0">
                <a:ea typeface="黑体" panose="02010609060101010101" pitchFamily="49" charset="-122"/>
              </a:rPr>
              <a:t>Ovid Full Text</a:t>
            </a:r>
            <a:r>
              <a:rPr lang="zh-CN" altLang="en-US" b="1" dirty="0">
                <a:ea typeface="黑体" panose="02010609060101010101" pitchFamily="49" charset="-122"/>
              </a:rPr>
              <a:t>提供详细全文和便捷功能</a:t>
            </a:r>
            <a:r>
              <a:rPr lang="en-US" altLang="zh-CN" b="1" dirty="0">
                <a:ea typeface="黑体" panose="02010609060101010101" pitchFamily="49" charset="-122"/>
              </a:rPr>
              <a:t>-1</a:t>
            </a:r>
            <a:endParaRPr lang="zh-CN" altLang="en-US" b="1" dirty="0">
              <a:ea typeface="黑体" panose="02010609060101010101" pitchFamily="49" charset="-12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90243" y="752386"/>
            <a:ext cx="1634610" cy="29623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35" y="794964"/>
            <a:ext cx="1634611" cy="414417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228600" y="0"/>
            <a:ext cx="7510030" cy="70008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ea typeface="黑体" panose="02010609060101010101" pitchFamily="49" charset="-122"/>
              </a:rPr>
              <a:t>Ovid Full Text</a:t>
            </a:r>
            <a:r>
              <a:rPr lang="zh-CN" altLang="en-US" b="1" dirty="0">
                <a:ea typeface="黑体" panose="02010609060101010101" pitchFamily="49" charset="-122"/>
              </a:rPr>
              <a:t>提供详细全文和便捷功能</a:t>
            </a:r>
            <a:r>
              <a:rPr lang="en-US" altLang="zh-CN" b="1" dirty="0">
                <a:ea typeface="黑体" panose="02010609060101010101" pitchFamily="49" charset="-122"/>
              </a:rPr>
              <a:t>-2</a:t>
            </a:r>
            <a:endParaRPr lang="zh-CN" altLang="en-US" b="1" dirty="0">
              <a:ea typeface="黑体" panose="02010609060101010101" pitchFamily="49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795248"/>
            <a:ext cx="4308865" cy="421490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36785" y="2388890"/>
            <a:ext cx="573415" cy="71626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15" y="1949923"/>
            <a:ext cx="4672013" cy="267890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598217" y="2135592"/>
            <a:ext cx="936183" cy="8171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4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52400" y="0"/>
            <a:ext cx="7586230" cy="700088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ea typeface="黑体" panose="02010609060101010101" pitchFamily="49" charset="-122"/>
              </a:rPr>
              <a:t>Ovid</a:t>
            </a:r>
            <a:r>
              <a:rPr lang="en-US" altLang="zh-CN" b="1" dirty="0">
                <a:ea typeface="黑体" panose="02010609060101010101" pitchFamily="49" charset="-122"/>
              </a:rPr>
              <a:t> Full Text</a:t>
            </a:r>
            <a:r>
              <a:rPr lang="zh-CN" altLang="en-US" b="1" dirty="0">
                <a:ea typeface="黑体" panose="02010609060101010101" pitchFamily="49" charset="-122"/>
              </a:rPr>
              <a:t>提供详细全文和便捷功能</a:t>
            </a:r>
            <a:r>
              <a:rPr lang="en-US" altLang="zh-CN" b="1" dirty="0">
                <a:ea typeface="黑体" panose="02010609060101010101" pitchFamily="49" charset="-122"/>
              </a:rPr>
              <a:t>-3</a:t>
            </a:r>
            <a:endParaRPr lang="zh-CN" altLang="en-US" b="1" dirty="0">
              <a:ea typeface="黑体" panose="02010609060101010101" pitchFamily="49" charset="-12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20" y="700088"/>
            <a:ext cx="4658380" cy="436024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40422" y="1064104"/>
            <a:ext cx="4431348" cy="3646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21506" y="3094849"/>
            <a:ext cx="2856266" cy="3646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21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472" y="82557"/>
            <a:ext cx="8374918" cy="857250"/>
          </a:xfrm>
        </p:spPr>
        <p:txBody>
          <a:bodyPr/>
          <a:lstStyle/>
          <a:p>
            <a:r>
              <a:rPr lang="en-US" altLang="zh-CN" b="1" dirty="0">
                <a:ea typeface="黑体" panose="02010609060101010101" pitchFamily="49" charset="-122"/>
              </a:rPr>
              <a:t>Ovid Full Text</a:t>
            </a:r>
            <a:r>
              <a:rPr lang="zh-CN" altLang="en-US" b="1" dirty="0">
                <a:ea typeface="黑体" panose="02010609060101010101" pitchFamily="49" charset="-122"/>
              </a:rPr>
              <a:t>输出图片、图表至幻灯片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63933" y="1061031"/>
            <a:ext cx="3987598" cy="2625542"/>
            <a:chOff x="436729" y="1026777"/>
            <a:chExt cx="5316797" cy="35007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29" y="1026777"/>
              <a:ext cx="5316797" cy="3500723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4544707" y="2848519"/>
              <a:ext cx="1132763" cy="49244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 sz="1800">
                <a:ea typeface="新細明體" pitchFamily="18" charset="-12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18923" y="2319779"/>
            <a:ext cx="4672013" cy="2678906"/>
            <a:chOff x="1621099" y="1730468"/>
            <a:chExt cx="6229350" cy="357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099" y="1730468"/>
              <a:ext cx="6229350" cy="3571875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414449" y="2462677"/>
              <a:ext cx="1023581" cy="49244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 sz="1800">
                <a:ea typeface="新細明體" pitchFamily="18" charset="-12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15000" y="1157130"/>
            <a:ext cx="3124313" cy="2909745"/>
            <a:chOff x="4099558" y="2279174"/>
            <a:chExt cx="4165750" cy="38796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558" y="2279174"/>
              <a:ext cx="4165750" cy="387966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6728350" y="2377342"/>
              <a:ext cx="1392070" cy="49244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 sz="1800"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5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01596" y="62097"/>
            <a:ext cx="8374918" cy="857250"/>
          </a:xfrm>
        </p:spPr>
        <p:txBody>
          <a:bodyPr/>
          <a:lstStyle/>
          <a:p>
            <a:r>
              <a:rPr lang="en-US" altLang="zh-CN" dirty="0"/>
              <a:t>LWW Collection</a:t>
            </a:r>
            <a:endParaRPr lang="zh-CN" altLang="en-US" dirty="0"/>
          </a:p>
        </p:txBody>
      </p:sp>
      <p:grpSp>
        <p:nvGrpSpPr>
          <p:cNvPr id="18435" name="Group 3"/>
          <p:cNvGrpSpPr>
            <a:grpSpLocks noChangeAspect="1"/>
          </p:cNvGrpSpPr>
          <p:nvPr/>
        </p:nvGrpSpPr>
        <p:grpSpPr bwMode="auto">
          <a:xfrm>
            <a:off x="1337837" y="943833"/>
            <a:ext cx="6648450" cy="3993898"/>
            <a:chOff x="0" y="0"/>
            <a:chExt cx="12359" cy="8013"/>
          </a:xfrm>
        </p:grpSpPr>
        <p:pic>
          <p:nvPicPr>
            <p:cNvPr id="18436" name="Picture 4" descr="Neurolog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" y="480"/>
              <a:ext cx="2910" cy="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7" name="Picture 5" descr="026993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" y="225"/>
              <a:ext cx="1875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8" name="Picture 6" descr="00033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5"/>
              <a:ext cx="1875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9" name="Picture 7" descr="000973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3"/>
              <a:ext cx="1875" cy="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0" name="Picture 8" descr="0032105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455"/>
              <a:ext cx="1875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1" name="Picture 9" descr="0148396X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833"/>
              <a:ext cx="1875" cy="2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2" name="Picture 10" descr="0039249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" y="2745"/>
              <a:ext cx="1875" cy="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3" name="Picture 11" descr="0041133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" y="1740"/>
              <a:ext cx="1875" cy="2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4" name="Picture 12" descr="0263635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" y="3520"/>
              <a:ext cx="1875" cy="2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5" name="Picture 13" descr="97807817339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5" y="0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6" name="Picture 14" descr="978078176865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" y="1090"/>
              <a:ext cx="1875" cy="2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7" name="Picture 15" descr="978078177950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5" y="2273"/>
              <a:ext cx="1875" cy="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8" name="Picture 16" descr="Spine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" y="3000"/>
              <a:ext cx="1860" cy="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9" name="Picture 17" descr="Current opinion on Neurology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" y="2430"/>
              <a:ext cx="1870" cy="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0" name="Picture 18" descr="978078176942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" y="5583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1" name="Picture 19" descr="978078177577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" y="5583"/>
              <a:ext cx="1875" cy="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2" name="Picture 20" descr="978078178338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2" y="5583"/>
              <a:ext cx="1708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3" name="Picture 21" descr="9781608312597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" y="5568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4" name="Picture 22" descr="978160831630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5" y="5583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22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238125"/>
            <a:ext cx="21431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143000" y="939359"/>
            <a:ext cx="684609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TW" altLang="en-US" sz="33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感谢您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2244329" y="1535326"/>
            <a:ext cx="47625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TW" altLang="en-US" sz="2100">
                <a:solidFill>
                  <a:srgbClr val="999999"/>
                </a:solidFill>
                <a:latin typeface="Calibri" pitchFamily="34" charset="0"/>
                <a:ea typeface="新細明體" pitchFamily="18" charset="-120"/>
              </a:rPr>
              <a:t>本幻灯片内容包含挑选的图像文件。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2035969" y="2648323"/>
            <a:ext cx="5119688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zh-TW" altLang="en-US" sz="1050" b="1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版权声明</a:t>
            </a:r>
          </a:p>
          <a:p>
            <a:endParaRPr lang="zh-TW" altLang="en-US" sz="975" dirty="0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  <a:p>
            <a:r>
              <a:rPr lang="zh-TW" altLang="en-US" sz="975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本网站提供的服务中对于由</a:t>
            </a:r>
            <a:r>
              <a:rPr lang="en-US" altLang="zh-TW" sz="975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Ovid</a:t>
            </a:r>
            <a:r>
              <a:rPr lang="zh-TW" altLang="en-US" sz="975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或其授权者提供包括但不限于文字、照片、图像和其他档案等数据保留所有权利。除上述指定授权使用范围之外，不得复制、修改、散布或以任何其他方式使用本网站提供的内容。同时不得以镜像方式保存任何来自于本网站以及其他服务器的内容。任何未经授权使用本网站内容者皆可能违反了著作权、商标、隐私、宣传、通讯之相关法令及法规。</a:t>
            </a:r>
          </a:p>
        </p:txBody>
      </p:sp>
    </p:spTree>
    <p:extLst>
      <p:ext uri="{BB962C8B-B14F-4D97-AF65-F5344CB8AC3E}">
        <p14:creationId xmlns:p14="http://schemas.microsoft.com/office/powerpoint/2010/main" val="18294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2" y="4732735"/>
            <a:ext cx="1785938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3286125" y="4751311"/>
            <a:ext cx="4167188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zh-TW" sz="675">
                <a:solidFill>
                  <a:srgbClr val="999999"/>
                </a:solidFill>
                <a:latin typeface="Calibri" pitchFamily="34" charset="0"/>
                <a:ea typeface="新細明體" pitchFamily="18" charset="-120"/>
              </a:rPr>
              <a:t>Copyright 2010 Adis Data Information BV.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7572375" y="4751311"/>
            <a:ext cx="357188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TW" sz="675">
                <a:solidFill>
                  <a:srgbClr val="999999"/>
                </a:solidFill>
                <a:latin typeface="Calibri" pitchFamily="34" charset="0"/>
                <a:ea typeface="新細明體" pitchFamily="18" charset="-120"/>
              </a:rPr>
              <a:t>2</a:t>
            </a:r>
          </a:p>
        </p:txBody>
      </p:sp>
      <p:pic>
        <p:nvPicPr>
          <p:cNvPr id="2970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25467"/>
            <a:ext cx="4046648" cy="36925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1143000" y="47324"/>
            <a:ext cx="6846094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TW" sz="1725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Fig. 1</a:t>
            </a: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5786438" y="556282"/>
            <a:ext cx="2671762" cy="2800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TW" sz="1600" b="1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Cost effectiveness of preventive screening </a:t>
            </a:r>
            <a:r>
              <a:rPr lang="en-US" altLang="zh-TW" sz="1600" b="1" dirty="0" err="1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programmes</a:t>
            </a:r>
            <a:r>
              <a:rPr lang="en-US" altLang="zh-TW" sz="1600" b="1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 for type 2 diabetes mellitus in Germany.</a:t>
            </a:r>
          </a:p>
          <a:p>
            <a:r>
              <a:rPr lang="en-US" altLang="zh-TW" sz="1600" dirty="0" err="1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Schaufler</a:t>
            </a:r>
            <a:r>
              <a:rPr lang="en-US" altLang="zh-TW" sz="16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 TM; Wolff M</a:t>
            </a:r>
          </a:p>
          <a:p>
            <a:endParaRPr lang="en-US" altLang="zh-TW" sz="1600" dirty="0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  <a:p>
            <a:r>
              <a:rPr lang="en-US" altLang="zh-TW" sz="16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Applied Health Economics &amp; Health Policy.  8(3):191-202, 2010.</a:t>
            </a:r>
          </a:p>
          <a:p>
            <a:r>
              <a:rPr lang="en-US" altLang="zh-TW" sz="16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DOI??? 10.2165/11532880-000000000-00000</a:t>
            </a:r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5845969" y="4087232"/>
            <a:ext cx="21431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anchor="ctr">
            <a:spAutoFit/>
          </a:bodyPr>
          <a:lstStyle/>
          <a:p>
            <a:r>
              <a:rPr lang="en-US" altLang="zh-TW" sz="14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Fig. 1  Basic outline of the microsimulation model. MI = myocardial infarction.</a:t>
            </a:r>
          </a:p>
        </p:txBody>
      </p:sp>
    </p:spTree>
    <p:extLst>
      <p:ext uri="{BB962C8B-B14F-4D97-AF65-F5344CB8AC3E}">
        <p14:creationId xmlns:p14="http://schemas.microsoft.com/office/powerpoint/2010/main" val="14033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37F2E4-6094-4CA0-8752-A11E8CFB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852487"/>
            <a:ext cx="8248650" cy="3438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其他链接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543800" y="1171193"/>
            <a:ext cx="667033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34C806E-65B0-4F62-BFF8-018D6B2FC4BC}"/>
              </a:ext>
            </a:extLst>
          </p:cNvPr>
          <p:cNvGrpSpPr/>
          <p:nvPr/>
        </p:nvGrpSpPr>
        <p:grpSpPr>
          <a:xfrm>
            <a:off x="1981200" y="1574335"/>
            <a:ext cx="4213891" cy="3066886"/>
            <a:chOff x="1475020" y="651970"/>
            <a:chExt cx="4213891" cy="306688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5728B8-3D9A-4071-B4EA-1156DF9D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020" y="651970"/>
              <a:ext cx="4213891" cy="306688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583663" y="1866333"/>
              <a:ext cx="1504665" cy="5078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35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查看该篇文章的完整书目数据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37F2E4-6094-4CA0-8752-A11E8CFB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852487"/>
            <a:ext cx="8248650" cy="3438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其他链接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651171" y="1724130"/>
            <a:ext cx="952347" cy="49252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016CB8A-1D87-42C5-B06D-9B740AE5CF1A}"/>
              </a:ext>
            </a:extLst>
          </p:cNvPr>
          <p:cNvGrpSpPr/>
          <p:nvPr/>
        </p:nvGrpSpPr>
        <p:grpSpPr>
          <a:xfrm>
            <a:off x="181570" y="1326083"/>
            <a:ext cx="5166841" cy="2917112"/>
            <a:chOff x="181570" y="1891948"/>
            <a:chExt cx="5166841" cy="291711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19790C-9307-41CE-ACF0-FD89FB7B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570" y="1891948"/>
              <a:ext cx="5166841" cy="291711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1693887" y="3096588"/>
              <a:ext cx="1430151" cy="5078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35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查找与该篇文章相似的文章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0F65239-74F3-453A-AF65-566936F5C531}"/>
              </a:ext>
            </a:extLst>
          </p:cNvPr>
          <p:cNvGrpSpPr/>
          <p:nvPr/>
        </p:nvGrpSpPr>
        <p:grpSpPr>
          <a:xfrm>
            <a:off x="3436543" y="2393185"/>
            <a:ext cx="5166842" cy="2568414"/>
            <a:chOff x="3436543" y="2393185"/>
            <a:chExt cx="5166842" cy="256841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D7AB123-3EEF-4E1A-BD51-6CB2DEF5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6543" y="2393185"/>
              <a:ext cx="5166842" cy="256841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5945448" y="3423477"/>
              <a:ext cx="1504665" cy="5078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35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查找引用了该篇文章的文献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37F2E4-6094-4CA0-8752-A11E8CFB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852487"/>
            <a:ext cx="8248650" cy="3438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其他链接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246207" y="3792258"/>
            <a:ext cx="649394" cy="49252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02A6930-2329-44A9-9B4D-B0C0F5878FD4}"/>
              </a:ext>
            </a:extLst>
          </p:cNvPr>
          <p:cNvGrpSpPr/>
          <p:nvPr/>
        </p:nvGrpSpPr>
        <p:grpSpPr>
          <a:xfrm>
            <a:off x="3200400" y="2038350"/>
            <a:ext cx="4783113" cy="2940269"/>
            <a:chOff x="3200400" y="1456709"/>
            <a:chExt cx="4783113" cy="29402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A66233B-A665-4098-B8BA-D352BCA9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1456709"/>
              <a:ext cx="4783113" cy="294026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724400" y="2615916"/>
              <a:ext cx="1828800" cy="3000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35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不同格式标准的引文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5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37F2E4-6094-4CA0-8752-A11E8CFB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047750"/>
            <a:ext cx="8248650" cy="3438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其他链接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620000" y="2767013"/>
            <a:ext cx="762000" cy="2619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145F1AD-41DB-4F93-ADAB-7BF2C326D429}"/>
              </a:ext>
            </a:extLst>
          </p:cNvPr>
          <p:cNvGrpSpPr/>
          <p:nvPr/>
        </p:nvGrpSpPr>
        <p:grpSpPr>
          <a:xfrm>
            <a:off x="990600" y="1962150"/>
            <a:ext cx="6047137" cy="2895600"/>
            <a:chOff x="990600" y="1962150"/>
            <a:chExt cx="6047137" cy="28956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C886755-FAED-4A85-A977-3C311356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600" y="1962150"/>
              <a:ext cx="6047137" cy="28956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2879564" y="3156034"/>
              <a:ext cx="1504665" cy="5078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Google</a:t>
              </a:r>
              <a:r>
                <a:rPr lang="zh-CN" altLang="en-US" sz="135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自动翻译英文摘要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2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96A8D-2E25-4B9E-9E82-E7EE3B3B5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384" y="829235"/>
            <a:ext cx="6570407" cy="39866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期刊浏览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1698" y="1212790"/>
            <a:ext cx="429903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4A9727-BDE8-42B8-89B4-E457DB8D9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553" y="1699648"/>
            <a:ext cx="1467972" cy="166645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15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54388-B002-49BC-8D3D-B16C23F81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41" y="722209"/>
            <a:ext cx="6592529" cy="40265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-77258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期刊浏览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显示页面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14902" y="1787484"/>
            <a:ext cx="136367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72295" y="2737194"/>
            <a:ext cx="1787747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02041" y="1667238"/>
            <a:ext cx="1400602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37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D0B86-A229-49F9-9CAC-6FD9EC1BE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227" y="722210"/>
            <a:ext cx="6492977" cy="39902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" y="-13504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单刊浏览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4225" y="780501"/>
            <a:ext cx="1426907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64227" y="2188761"/>
            <a:ext cx="1426907" cy="250999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7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314450" y="1348569"/>
            <a:ext cx="6572251" cy="700088"/>
          </a:xfrm>
          <a:prstGeom prst="rect">
            <a:avLst/>
          </a:prstGeom>
          <a:noFill/>
          <a:ln w="12700" cmpd="dbl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0" h="63500"/>
            <a:bevelB w="0" h="63500"/>
          </a:sp3d>
        </p:spPr>
        <p:txBody>
          <a:bodyPr lIns="137160" anchor="ctr"/>
          <a:lstStyle>
            <a:lvl1pPr marL="0" indent="0">
              <a:defRPr/>
            </a:lvl1pPr>
          </a:lstStyle>
          <a:p>
            <a:pPr algn="ctr" eaLnBrk="0" hangingPunct="0">
              <a:defRPr/>
            </a:pPr>
            <a:r>
              <a:rPr lang="en-US" altLang="zh-CN" sz="3600" b="1" dirty="0">
                <a:solidFill>
                  <a:srgbClr val="0768A9"/>
                </a:solidFill>
                <a:ea typeface="ＭＳ Ｐゴシック"/>
                <a:cs typeface="Arial" charset="0"/>
              </a:rPr>
              <a:t>Ovid</a:t>
            </a:r>
            <a:r>
              <a:rPr lang="zh-CN" altLang="en-US" sz="3600" b="1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charset="0"/>
              </a:rPr>
              <a:t>平台上的多媒体资源</a:t>
            </a:r>
            <a:endParaRPr lang="en-US" sz="3600" b="1" kern="0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  <a:cs typeface="ＭＳ Ｐゴシック"/>
            </a:endParaRPr>
          </a:p>
        </p:txBody>
      </p:sp>
      <p:pic>
        <p:nvPicPr>
          <p:cNvPr id="19461" name="Picture 2" descr="http://site.ovid.com/resources/img/buttons/multimedia_portal_but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5743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3157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5880"/>
            <a:ext cx="8153400" cy="3865670"/>
          </a:xfrm>
        </p:spPr>
        <p:txBody>
          <a:bodyPr>
            <a:normAutofit/>
          </a:bodyPr>
          <a:lstStyle/>
          <a:p>
            <a:pPr marL="258366" lvl="1" indent="0">
              <a:buNone/>
            </a:pPr>
            <a:r>
              <a:rPr lang="en-GB" dirty="0">
                <a:solidFill>
                  <a:srgbClr val="0768A9"/>
                </a:solidFill>
                <a:ea typeface="黑体" panose="02010609060101010101" pitchFamily="49" charset="-122"/>
              </a:rPr>
              <a:t>6</a:t>
            </a:r>
            <a:r>
              <a:rPr lang="zh-CN" altLang="en-US" dirty="0">
                <a:solidFill>
                  <a:srgbClr val="0768A9"/>
                </a:solidFill>
                <a:ea typeface="黑体" panose="02010609060101010101" pitchFamily="49" charset="-122"/>
              </a:rPr>
              <a:t>种期刊在</a:t>
            </a:r>
            <a:r>
              <a:rPr lang="en-US" altLang="zh-CN" dirty="0">
                <a:solidFill>
                  <a:srgbClr val="0768A9"/>
                </a:solidFill>
                <a:ea typeface="黑体" panose="02010609060101010101" pitchFamily="49" charset="-122"/>
              </a:rPr>
              <a:t>7</a:t>
            </a:r>
            <a:r>
              <a:rPr lang="zh-CN" altLang="en-US" dirty="0">
                <a:solidFill>
                  <a:srgbClr val="0768A9"/>
                </a:solidFill>
                <a:ea typeface="黑体" panose="02010609060101010101" pitchFamily="49" charset="-122"/>
              </a:rPr>
              <a:t>个</a:t>
            </a:r>
            <a:r>
              <a:rPr lang="en-US" altLang="zh-CN" dirty="0">
                <a:solidFill>
                  <a:srgbClr val="0768A9"/>
                </a:solidFill>
                <a:ea typeface="黑体" panose="02010609060101010101" pitchFamily="49" charset="-122"/>
              </a:rPr>
              <a:t>JCR</a:t>
            </a:r>
            <a:r>
              <a:rPr lang="zh-CN" altLang="en-US" dirty="0">
                <a:solidFill>
                  <a:srgbClr val="0768A9"/>
                </a:solidFill>
                <a:ea typeface="黑体" panose="02010609060101010101" pitchFamily="49" charset="-122"/>
              </a:rPr>
              <a:t>目录中排名第一</a:t>
            </a:r>
            <a:endParaRPr lang="en-GB" sz="1200" dirty="0"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r>
              <a:rPr lang="en-GB" sz="1200" dirty="0">
                <a:ea typeface="华文中宋" panose="02010600040101010101" pitchFamily="2" charset="-122"/>
              </a:rPr>
              <a:t> </a:t>
            </a: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Circulation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由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American Heart Association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（美国心脏学会）出版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在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Cardiac and Cardiovascular Systems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（心脏和心血管系统）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and Peripheral Vascular Disease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（外周血管）排名第一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. (IF 15.202*)</a:t>
            </a:r>
          </a:p>
          <a:p>
            <a:pPr marL="1373981" lvl="4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  <a:ea typeface="华文中宋" panose="02010600040101010101" pitchFamily="2" charset="-122"/>
            </a:endParaRP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Annals of Surgery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由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American Surgical Association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（美国外科学会）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和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 European Surgical Association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（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欧洲外科学会）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联合出版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在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Surgery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（外科学）排名第一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. </a:t>
            </a:r>
          </a:p>
          <a:p>
            <a:pPr marL="1373981" lvl="4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(IF 6.329*)</a:t>
            </a:r>
          </a:p>
          <a:p>
            <a:pPr marL="1373981" lvl="4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  <a:ea typeface="华文中宋" panose="02010600040101010101" pitchFamily="2" charset="-122"/>
            </a:endParaRP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The Journal of Head Trauma Rehabilitation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是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Brain Injury Association of America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（美国脑损伤协会）的官方期刊，经过同行评议，在康复医学中排名第一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.</a:t>
            </a:r>
          </a:p>
          <a:p>
            <a:pPr marL="1373981" lvl="4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(IF 4.443*)</a:t>
            </a:r>
          </a:p>
          <a:p>
            <a:pPr lvl="1"/>
            <a:endParaRPr lang="en-US" sz="1050" dirty="0">
              <a:ea typeface="华文中宋" panose="020106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4781550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" y="1428750"/>
            <a:ext cx="727096" cy="9715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6" y="2514600"/>
            <a:ext cx="693965" cy="9715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0448"/>
            <a:ext cx="693965" cy="971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0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675" y="60646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丰富的多媒体资源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1207326" y="917896"/>
            <a:ext cx="7619999" cy="350890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altLang="zh-CN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Ovid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平台提供丰富的多媒体资源，包含视频、音频、图片、图表、动画等；并将其与期刊、图书的书目和全文信息全面集成，进行一体化检索和浏览。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61924" y="2501373"/>
            <a:ext cx="6260586" cy="2270219"/>
            <a:chOff x="423080" y="2333767"/>
            <a:chExt cx="8347448" cy="3026959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80" y="2333767"/>
              <a:ext cx="3996961" cy="3026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289" y="2333767"/>
              <a:ext cx="4038239" cy="3026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3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595382" y="24685"/>
            <a:ext cx="6172200" cy="857250"/>
          </a:xfrm>
        </p:spPr>
        <p:txBody>
          <a:bodyPr/>
          <a:lstStyle/>
          <a:p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多媒体检索</a:t>
            </a:r>
            <a:r>
              <a:rPr lang="zh-CN" altLang="en-US" b="1" dirty="0">
                <a:solidFill>
                  <a:srgbClr val="0768A9"/>
                </a:solidFill>
                <a:latin typeface="黑体" pitchFamily="49" charset="-122"/>
                <a:ea typeface="黑体" pitchFamily="49" charset="-122"/>
              </a:rPr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72" y="1048021"/>
            <a:ext cx="6774656" cy="282340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4046941"/>
            <a:ext cx="6934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基本检索和高级检索都可进行多媒体检索；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  <a:cs typeface="Arial" pitchFamily="34" charset="0"/>
              </a:rPr>
              <a:t>自然语言检索、包含相关词汇、主题词自动匹配、截词符、布尔运算符等都可以应用于多媒体检索；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  <a:cs typeface="Arial" pitchFamily="34" charset="0"/>
              </a:rPr>
              <a:t>勾选“包含多媒体”选项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marL="257175" indent="-257175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15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363797" y="2955701"/>
            <a:ext cx="655093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2801948"/>
            <a:ext cx="16274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500" b="1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Heart disease</a:t>
            </a:r>
            <a:endParaRPr lang="zh-CN" altLang="en-US" sz="1500" b="1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4DA18E-3C96-4D12-95D3-621F46B9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88963"/>
            <a:ext cx="6781800" cy="36299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69745" y="854733"/>
            <a:ext cx="547616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5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点击多媒体结果，查看对应的多媒体资源。</a:t>
            </a:r>
            <a:endParaRPr lang="zh-CN" altLang="en-US" sz="1650" b="1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0" y="4099590"/>
            <a:ext cx="1143000" cy="37835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990943" y="4171950"/>
            <a:ext cx="1047657" cy="37835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2363" y="183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文本和多媒体检索结果一体化显示</a:t>
            </a:r>
          </a:p>
        </p:txBody>
      </p:sp>
    </p:spTree>
    <p:extLst>
      <p:ext uri="{BB962C8B-B14F-4D97-AF65-F5344CB8AC3E}">
        <p14:creationId xmlns:p14="http://schemas.microsoft.com/office/powerpoint/2010/main" val="5649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DDBB3F-C6EC-40B8-9DEE-053598945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98813"/>
            <a:ext cx="7239000" cy="35927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895292"/>
            <a:ext cx="92202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65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165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设置专门的筛选工具对多媒体结果进行进一步的精炼，如出版类型、持续时间、媒体类型。</a:t>
            </a:r>
            <a:endParaRPr lang="zh-CN" altLang="en-US" sz="1650" b="1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95401" y="2815774"/>
            <a:ext cx="1143000" cy="166097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818" y="1453331"/>
            <a:ext cx="1733548" cy="353821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-6459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多媒体筛选工具</a:t>
            </a:r>
          </a:p>
        </p:txBody>
      </p:sp>
    </p:spTree>
    <p:extLst>
      <p:ext uri="{BB962C8B-B14F-4D97-AF65-F5344CB8AC3E}">
        <p14:creationId xmlns:p14="http://schemas.microsoft.com/office/powerpoint/2010/main" val="12742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67BE31-5036-4AD3-890C-1835629B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0" y="867815"/>
            <a:ext cx="8229600" cy="41249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5800" y="1138022"/>
            <a:ext cx="1439838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742157" y="1491517"/>
            <a:ext cx="809873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88841" y="4133865"/>
            <a:ext cx="910543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-41213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多媒体结果页面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37478" y="2295656"/>
            <a:ext cx="910543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24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44474"/>
            <a:ext cx="5280350" cy="409324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048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视频播放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658428" y="961162"/>
            <a:ext cx="1095799" cy="7405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47800" y="4143618"/>
            <a:ext cx="5306428" cy="82336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48337"/>
            <a:ext cx="5007769" cy="349329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A7E50BE-3D1A-4F99-97A1-8857EEDC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05431"/>
            <a:ext cx="6602104" cy="40124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75703" y="675218"/>
            <a:ext cx="660210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5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通过功能栏上的“多媒体”按键可以浏览所有的多媒体资源</a:t>
            </a:r>
            <a:endParaRPr lang="zh-CN" altLang="en-US" sz="1650" b="1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99616" y="1539319"/>
            <a:ext cx="53770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00200" y="2585342"/>
            <a:ext cx="1447800" cy="10532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3536" y="-91752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多媒体浏览</a:t>
            </a:r>
          </a:p>
        </p:txBody>
      </p:sp>
    </p:spTree>
    <p:extLst>
      <p:ext uri="{BB962C8B-B14F-4D97-AF65-F5344CB8AC3E}">
        <p14:creationId xmlns:p14="http://schemas.microsoft.com/office/powerpoint/2010/main" val="14317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172724"/>
            <a:ext cx="6596063" cy="528638"/>
          </a:xfrm>
        </p:spPr>
        <p:txBody>
          <a:bodyPr>
            <a:noAutofit/>
          </a:bodyPr>
          <a:lstStyle/>
          <a:p>
            <a:r>
              <a:rPr lang="zh-CN" altLang="en-US" b="1" dirty="0">
                <a:solidFill>
                  <a:srgbClr val="0768A9"/>
                </a:solidFill>
                <a:latin typeface="黑体" pitchFamily="49" charset="-122"/>
                <a:ea typeface="黑体" pitchFamily="49" charset="-122"/>
              </a:rPr>
              <a:t>应用实例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47750"/>
            <a:ext cx="4648200" cy="36397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检索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Skin Grafts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（植皮手术），观看头部的植皮手术</a:t>
            </a:r>
            <a:endParaRPr lang="en-US" sz="16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在神经外科（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Neurosurgery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）中检索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Waterjet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Dissection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（水射流切割），获取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3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个系列视频，学习脑内操作的每一步</a:t>
            </a:r>
            <a:endParaRPr lang="en-US" sz="16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观察一个发育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10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周的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quadruplet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（四胞胎）超声波图</a:t>
            </a:r>
            <a:endParaRPr lang="en-US" sz="16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查看由于导管敷料引起的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contact dermatitis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（接触性皮炎）图片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2499" y="431783"/>
            <a:ext cx="1940079" cy="145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050" y="3531394"/>
            <a:ext cx="1962150" cy="147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051" y="2002396"/>
            <a:ext cx="1948342" cy="14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423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224886" y="1123950"/>
            <a:ext cx="6776114" cy="1102519"/>
          </a:xfrm>
        </p:spPr>
        <p:txBody>
          <a:bodyPr>
            <a:noAutofit/>
          </a:bodyPr>
          <a:lstStyle/>
          <a:p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   个性化功能</a:t>
            </a:r>
            <a:br>
              <a:rPr lang="en-US" altLang="zh-CN" b="1" dirty="0">
                <a:latin typeface="黑体" pitchFamily="49" charset="-122"/>
                <a:ea typeface="黑体" pitchFamily="49" charset="-122"/>
              </a:rPr>
            </a:br>
            <a:r>
              <a:rPr lang="en-US" altLang="zh-CN" b="1" dirty="0">
                <a:latin typeface="黑体" pitchFamily="49" charset="-122"/>
                <a:ea typeface="黑体" pitchFamily="49" charset="-122"/>
              </a:rPr>
              <a:t>            ——</a:t>
            </a:r>
            <a:r>
              <a:rPr lang="zh-CN" altLang="en-US" b="1" dirty="0">
                <a:latin typeface="黑体" pitchFamily="49" charset="-122"/>
                <a:ea typeface="黑体" pitchFamily="49" charset="-122"/>
                <a:hlinkClick r:id="rId2" action="ppaction://hlinkfile"/>
              </a:rPr>
              <a:t>我的工作区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20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82BAC-71B8-4F16-B433-2FEC3747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00" y="1779471"/>
            <a:ext cx="5876779" cy="31441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登录个人账号，激活我的工作区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4294967295"/>
          </p:nvPr>
        </p:nvSpPr>
        <p:spPr>
          <a:xfrm>
            <a:off x="685801" y="998866"/>
            <a:ext cx="8229600" cy="3786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登录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平台后，点击“我的账号”，登录您的个人账号，激活我的工作区</a:t>
            </a:r>
            <a:endParaRPr lang="en-US" altLang="zh-CN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715000" y="1834714"/>
            <a:ext cx="45037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971800" y="2495550"/>
            <a:ext cx="2057400" cy="2209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362701" y="3051388"/>
            <a:ext cx="101775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"/>
            <a:ext cx="8374918" cy="857250"/>
          </a:xfrm>
        </p:spPr>
        <p:txBody>
          <a:bodyPr/>
          <a:lstStyle/>
          <a:p>
            <a:r>
              <a:rPr lang="en-US" dirty="0"/>
              <a:t>LWW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47944"/>
            <a:ext cx="8153400" cy="3752850"/>
          </a:xfrm>
        </p:spPr>
        <p:txBody>
          <a:bodyPr>
            <a:normAutofit lnSpcReduction="10000"/>
          </a:bodyPr>
          <a:lstStyle/>
          <a:p>
            <a:pPr marL="258366" lvl="1" indent="0">
              <a:buNone/>
            </a:pPr>
            <a:r>
              <a:rPr lang="en-GB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种期刊在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JCR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目录中排名第一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58366" lvl="1" indent="0">
              <a:buNone/>
            </a:pPr>
            <a:r>
              <a:rPr lang="en-GB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</a:p>
          <a:p>
            <a:pPr marL="258366" lvl="1" indent="0">
              <a:buNone/>
            </a:pPr>
            <a:r>
              <a:rPr lang="en-GB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Ear and Hearing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American Auditory Society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（美国听觉协会）的官方期刊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Otorhinolaryngology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（耳鼻喉科学）排名第一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</a:p>
          <a:p>
            <a:pPr marL="1373981" lvl="4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(IF 3.262*)</a:t>
            </a:r>
          </a:p>
          <a:p>
            <a:pPr marL="1373981" lvl="4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Epidemiology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International Society for Environmental Epidemiology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国际环境流行病学会）官方期刊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Public, Environmental &amp; Occupational Health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（公共、环境、职业保健）排名第一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</a:p>
          <a:p>
            <a:pPr marL="1373981" lvl="4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(IF 5.738*)</a:t>
            </a:r>
          </a:p>
          <a:p>
            <a:pPr marL="1373981" lvl="4" indent="0">
              <a:buNone/>
            </a:pPr>
            <a:endParaRPr lang="en-GB" sz="1275" dirty="0">
              <a:solidFill>
                <a:schemeClr val="tx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1373981" lvl="4" indent="0">
              <a:buNone/>
            </a:pPr>
            <a:r>
              <a:rPr lang="en-GB" sz="1275" b="1" i="1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Circulation Research, 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American Heart Association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（美国心脏学会）期刊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en-GB" sz="1275" dirty="0" err="1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Hematology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zh-CN" altLang="en-US" sz="1275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血液学）排名第一</a:t>
            </a: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</a:p>
          <a:p>
            <a:pPr marL="1373981" lvl="4" indent="0">
              <a:buNone/>
            </a:pPr>
            <a:r>
              <a:rPr lang="en-GB" sz="1275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(IF 11.86*1)</a:t>
            </a:r>
            <a:endParaRPr lang="en-US" sz="1275" dirty="0">
              <a:solidFill>
                <a:schemeClr val="tx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4781550"/>
            <a:ext cx="26289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*2012 </a:t>
            </a:r>
            <a:r>
              <a:rPr lang="en-GB" sz="750" i="1" dirty="0"/>
              <a:t>Journal Citation Reports</a:t>
            </a:r>
            <a:r>
              <a:rPr lang="en-GB" sz="750" dirty="0"/>
              <a:t>® (Thomson Reuters, 2013)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" y="1428750"/>
            <a:ext cx="785092" cy="9715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8" y="2514600"/>
            <a:ext cx="726393" cy="971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8" y="3600450"/>
            <a:ext cx="725425" cy="971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6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84566-8F98-49E6-A0DC-9851157F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915" y="1406539"/>
            <a:ext cx="5876779" cy="31441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333362" y="-18487"/>
            <a:ext cx="8374918" cy="857250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创建新的个人账号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4294967295"/>
          </p:nvPr>
        </p:nvSpPr>
        <p:spPr>
          <a:xfrm>
            <a:off x="1194179" y="916242"/>
            <a:ext cx="6755642" cy="3786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登录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平台后，您可以免费创建并使用自己的个人账号。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89452" y="2088998"/>
            <a:ext cx="1187547" cy="93995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2E8994-C585-4A6D-8FD1-8C29DBD93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10" y="1912010"/>
            <a:ext cx="3974987" cy="324246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4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15591-3D0E-4E43-91EB-0EFB834F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40" y="818982"/>
            <a:ext cx="7028536" cy="41149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-107967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+mn-lt"/>
                <a:ea typeface="黑体" panose="02010609060101010101" pitchFamily="49" charset="-122"/>
              </a:rPr>
              <a:t>我的工作区主要功能</a:t>
            </a:r>
            <a:endParaRPr 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05600" y="958383"/>
            <a:ext cx="134481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530F18F-6FF7-4DE2-AF1C-E6524D772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101" y="1373925"/>
            <a:ext cx="2362414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84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47128"/>
            <a:ext cx="6481330" cy="700088"/>
          </a:xfrm>
        </p:spPr>
        <p:txBody>
          <a:bodyPr>
            <a:normAutofit/>
          </a:bodyPr>
          <a:lstStyle/>
          <a:p>
            <a:r>
              <a:rPr lang="zh-CN" altLang="en-US" b="1" dirty="0">
                <a:ea typeface="黑体" panose="02010609060101010101" pitchFamily="49" charset="-122"/>
              </a:rPr>
              <a:t>我的课题</a:t>
            </a:r>
            <a:endParaRPr lang="zh-CN" altLang="en-US" dirty="0"/>
          </a:p>
        </p:txBody>
      </p:sp>
      <p:sp>
        <p:nvSpPr>
          <p:cNvPr id="4" name="文本占位符 7"/>
          <p:cNvSpPr txBox="1">
            <a:spLocks/>
          </p:cNvSpPr>
          <p:nvPr/>
        </p:nvSpPr>
        <p:spPr bwMode="auto">
          <a:xfrm>
            <a:off x="1340892" y="906091"/>
            <a:ext cx="6741141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CN" altLang="en-US" sz="2000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可以在线添加、标识、管理</a:t>
            </a:r>
            <a:r>
              <a:rPr lang="en-US" altLang="zh-CN" sz="2000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000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平台提供的多种类型资源。</a:t>
            </a:r>
            <a:endParaRPr lang="en-US" altLang="zh-CN" sz="2000" kern="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50526" y="1443586"/>
            <a:ext cx="6121874" cy="349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"/>
          <a:lstStyle>
            <a:lvl1pPr marL="342900" indent="-3429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569913" indent="-22542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 </a:t>
            </a:r>
            <a:r>
              <a:rPr kumimoji="0" lang="zh-CN" altLang="en-US" sz="1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包括：</a:t>
            </a:r>
            <a:endParaRPr kumimoji="0" lang="en-US" altLang="zh-TW" sz="1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 Results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检索結果）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Saved Searches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（储存的检索历史）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Journal Articles – PDF or HTML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（期刊文章全文</a:t>
            </a: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– PDF or HTML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Images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（图像）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Video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（视频）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Audio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（音频）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Text Snippets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文本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剪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贴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User-created Citations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（客戶自己生成的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题录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Book Chapter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（电子书章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节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Journal Issue List result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（期刊目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录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結果）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Auto-Alert results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（储存</a:t>
            </a:r>
            <a:r>
              <a:rPr lang="zh-CN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定题通告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515541" lvl="1" indent="-257175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Uploaded files </a:t>
            </a:r>
            <a:r>
              <a:rPr lang="zh-TW" altLang="en-US" sz="15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（上传文件）</a:t>
            </a:r>
            <a:endParaRPr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kumimoji="0"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258366" lvl="1" indent="0" eaLnBrk="1" hangingPunct="1">
              <a:lnSpc>
                <a:spcPct val="90000"/>
              </a:lnSpc>
              <a:spcBef>
                <a:spcPct val="20000"/>
              </a:spcBef>
            </a:pPr>
            <a:endParaRPr kumimoji="0" lang="en-US" altLang="zh-TW" sz="15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7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793" y="-43528"/>
            <a:ext cx="8374918" cy="857250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我的课题功能嵌入整个</a:t>
            </a:r>
            <a:r>
              <a:rPr lang="en-US" altLang="zh-CN" b="1" dirty="0">
                <a:ea typeface="黑体" panose="02010609060101010101" pitchFamily="49" charset="-122"/>
              </a:rPr>
              <a:t>Ovid</a:t>
            </a:r>
            <a:r>
              <a:rPr lang="zh-CN" altLang="en-US" b="1" dirty="0">
                <a:ea typeface="黑体" panose="02010609060101010101" pitchFamily="49" charset="-122"/>
              </a:rPr>
              <a:t>平台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41" y="823110"/>
            <a:ext cx="3094253" cy="179357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0321"/>
            <a:ext cx="3128963" cy="110013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96" y="3845743"/>
            <a:ext cx="2850356" cy="109299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67" y="2028865"/>
            <a:ext cx="2870396" cy="136186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74851"/>
            <a:ext cx="2939384" cy="186422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78" y="1322531"/>
            <a:ext cx="2574203" cy="199548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57" y="1967453"/>
            <a:ext cx="2799870" cy="160543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55" y="1513162"/>
            <a:ext cx="2727726" cy="29307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FD57D8-9E4C-4E4C-9878-ED7B99DE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47" y="907282"/>
            <a:ext cx="8275604" cy="38180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-24999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我的课题的管理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3886" y="2035865"/>
            <a:ext cx="1924514" cy="8407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12778" y="3484306"/>
            <a:ext cx="3006562" cy="9233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35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您不经常使用，但又暂时不想删除的课题可以放在封存课题中；删除的课题直接放入回收筒，您可以手动清空，或</a:t>
            </a:r>
            <a:r>
              <a:rPr lang="en-US" altLang="zh-CN" sz="135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30</a:t>
            </a:r>
            <a:r>
              <a:rPr lang="zh-CN" altLang="en-US" sz="135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天后系统自动彻底删除。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38047" y="3484306"/>
            <a:ext cx="1924514" cy="10715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76400" y="4621215"/>
            <a:ext cx="6100550" cy="3231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5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如果您的机器安装了</a:t>
            </a:r>
            <a:r>
              <a:rPr lang="en-US" altLang="zh-CN" sz="15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Java</a:t>
            </a:r>
            <a:r>
              <a:rPr lang="zh-CN" altLang="en-US" sz="15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，您可以用鼠标拖动课题项目放置在不同目录。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BCAEFA-ADFB-442A-95AF-54CC2CC03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835" y="1553545"/>
            <a:ext cx="3948066" cy="157681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80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E21B9-9384-4635-8B6E-4961115B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69053"/>
            <a:ext cx="6858000" cy="30451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1484"/>
            <a:ext cx="8374918" cy="857250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我的检索与定题通告</a:t>
            </a:r>
            <a:endParaRPr lang="en-US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257301" y="4168224"/>
            <a:ext cx="1299950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526941" y="3873919"/>
            <a:ext cx="611278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11" name="文本占位符 7"/>
          <p:cNvSpPr txBox="1">
            <a:spLocks/>
          </p:cNvSpPr>
          <p:nvPr/>
        </p:nvSpPr>
        <p:spPr bwMode="auto">
          <a:xfrm>
            <a:off x="1066800" y="1008784"/>
            <a:ext cx="740277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CN" altLang="en-US" sz="18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让您不用登录</a:t>
            </a:r>
            <a:r>
              <a:rPr lang="en-US" altLang="zh-CN" sz="18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18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平台，不用检索，就可以随时跟踪获得最新研究进展。</a:t>
            </a:r>
            <a:endParaRPr lang="en-US" altLang="zh-CN" sz="1800" kern="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257300" y="3731505"/>
            <a:ext cx="61574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61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15796D0-98F6-4302-98B8-0646DF622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33" y="833572"/>
            <a:ext cx="7866373" cy="394203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自动定题通告设置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78033" y="1052080"/>
            <a:ext cx="2727167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03109" y="1632735"/>
            <a:ext cx="7800409" cy="8909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6673"/>
            <a:ext cx="9429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03109" y="3275721"/>
            <a:ext cx="7841297" cy="14998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44" y="2091605"/>
            <a:ext cx="5992255" cy="247398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5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9474" y="172305"/>
            <a:ext cx="8374918" cy="857250"/>
          </a:xfrm>
        </p:spPr>
        <p:txBody>
          <a:bodyPr anchor="ctr">
            <a:normAutofit/>
          </a:bodyPr>
          <a:lstStyle/>
          <a:p>
            <a:r>
              <a:rPr lang="zh-CN" altLang="en-US" b="1"/>
              <a:t>编辑修改定题通告</a:t>
            </a:r>
            <a:endParaRPr lang="en-US" b="1"/>
          </a:p>
        </p:txBody>
      </p:sp>
      <p:pic>
        <p:nvPicPr>
          <p:cNvPr id="3" name="图片 2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CA63E4DC-8FF5-486B-8F69-378525C6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44050"/>
            <a:ext cx="8229600" cy="31066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7C1EA64-984E-4A36-BE92-CB026FA6D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6518" y="4772268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E885F3A-BA62-4182-8996-3D3DDC213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2785" y="4772268"/>
            <a:ext cx="489671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C3C3236D-FB65-584A-8227-5A449D06E62A}" type="slidenum">
              <a:rPr lang="en-US" smtClean="0"/>
              <a:pPr>
                <a:spcAft>
                  <a:spcPts val="600"/>
                </a:spcAft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15296"/>
            <a:ext cx="8374918" cy="857250"/>
          </a:xfrm>
        </p:spPr>
        <p:txBody>
          <a:bodyPr/>
          <a:lstStyle/>
          <a:p>
            <a:r>
              <a:rPr lang="en-US" altLang="zh-CN" b="1" dirty="0">
                <a:latin typeface="+mn-lt"/>
                <a:ea typeface="黑体" panose="02010609060101010101" pitchFamily="49" charset="-122"/>
              </a:rPr>
              <a:t>Email</a:t>
            </a:r>
            <a:r>
              <a:rPr lang="zh-CN" altLang="en-US" b="1" dirty="0">
                <a:latin typeface="+mn-lt"/>
                <a:ea typeface="黑体" panose="02010609060101010101" pitchFamily="49" charset="-122"/>
              </a:rPr>
              <a:t>收到的定题通告</a:t>
            </a:r>
            <a:r>
              <a:rPr lang="en-US" altLang="zh-CN" b="1" dirty="0">
                <a:latin typeface="+mn-lt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latin typeface="+mn-lt"/>
                <a:ea typeface="黑体" panose="02010609060101010101" pitchFamily="49" charset="-122"/>
              </a:rPr>
              <a:t>实例</a:t>
            </a:r>
          </a:p>
        </p:txBody>
      </p:sp>
      <p:grpSp>
        <p:nvGrpSpPr>
          <p:cNvPr id="8" name="Group 3"/>
          <p:cNvGrpSpPr/>
          <p:nvPr/>
        </p:nvGrpSpPr>
        <p:grpSpPr>
          <a:xfrm>
            <a:off x="1427181" y="971550"/>
            <a:ext cx="6802419" cy="4038600"/>
            <a:chOff x="-8186" y="381000"/>
            <a:chExt cx="8855572" cy="522389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"/>
              <a:ext cx="8847386" cy="35052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86" y="3886200"/>
              <a:ext cx="8847386" cy="1718697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4"/>
          <p:cNvSpPr/>
          <p:nvPr/>
        </p:nvSpPr>
        <p:spPr>
          <a:xfrm>
            <a:off x="1470224" y="1496230"/>
            <a:ext cx="1177682" cy="134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Rectangle 7"/>
          <p:cNvSpPr/>
          <p:nvPr/>
        </p:nvSpPr>
        <p:spPr>
          <a:xfrm>
            <a:off x="1470224" y="1991577"/>
            <a:ext cx="3495402" cy="24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Rectangle 8"/>
          <p:cNvSpPr/>
          <p:nvPr/>
        </p:nvSpPr>
        <p:spPr>
          <a:xfrm>
            <a:off x="1453063" y="2414968"/>
            <a:ext cx="6770249" cy="259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0991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7B395C-4B82-45D3-BA07-DDC21390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35131"/>
            <a:ext cx="8229600" cy="22337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76542"/>
            <a:ext cx="8374918" cy="85725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我的期刊目录订阅服务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5005"/>
            <a:ext cx="3839765" cy="358583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4D062-4302-45D7-926A-EBE0EFF0F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20" y="1415005"/>
            <a:ext cx="5678624" cy="34683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7"/>
          <p:cNvSpPr/>
          <p:nvPr/>
        </p:nvSpPr>
        <p:spPr>
          <a:xfrm>
            <a:off x="5796317" y="3275612"/>
            <a:ext cx="452083" cy="2414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4742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angepast 1">
      <a:dk1>
        <a:srgbClr val="007AC3"/>
      </a:dk1>
      <a:lt1>
        <a:sysClr val="window" lastClr="FFFFFF"/>
      </a:lt1>
      <a:dk2>
        <a:srgbClr val="474747"/>
      </a:dk2>
      <a:lt2>
        <a:srgbClr val="FFFFFF"/>
      </a:lt2>
      <a:accent1>
        <a:srgbClr val="007AC3"/>
      </a:accent1>
      <a:accent2>
        <a:srgbClr val="A6D1EA"/>
      </a:accent2>
      <a:accent3>
        <a:srgbClr val="85BC20"/>
      </a:accent3>
      <a:accent4>
        <a:srgbClr val="C2DD90"/>
      </a:accent4>
      <a:accent5>
        <a:srgbClr val="009881"/>
      </a:accent5>
      <a:accent6>
        <a:srgbClr val="A6DBD3"/>
      </a:accent6>
      <a:hlink>
        <a:srgbClr val="474747"/>
      </a:hlink>
      <a:folHlink>
        <a:srgbClr val="47474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Aangepast 1">
      <a:dk1>
        <a:srgbClr val="007AC3"/>
      </a:dk1>
      <a:lt1>
        <a:sysClr val="window" lastClr="FFFFFF"/>
      </a:lt1>
      <a:dk2>
        <a:srgbClr val="474747"/>
      </a:dk2>
      <a:lt2>
        <a:srgbClr val="FFFFFF"/>
      </a:lt2>
      <a:accent1>
        <a:srgbClr val="007AC3"/>
      </a:accent1>
      <a:accent2>
        <a:srgbClr val="A6D1EA"/>
      </a:accent2>
      <a:accent3>
        <a:srgbClr val="85BC20"/>
      </a:accent3>
      <a:accent4>
        <a:srgbClr val="C2DD90"/>
      </a:accent4>
      <a:accent5>
        <a:srgbClr val="009881"/>
      </a:accent5>
      <a:accent6>
        <a:srgbClr val="A6DBD3"/>
      </a:accent6>
      <a:hlink>
        <a:srgbClr val="474747"/>
      </a:hlink>
      <a:folHlink>
        <a:srgbClr val="47474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F267EE371B814AAFC5C4DFC9B06D66" ma:contentTypeVersion="19" ma:contentTypeDescription="Create a new document." ma:contentTypeScope="" ma:versionID="e17f18c1182d149d8477646a7c2de610">
  <xsd:schema xmlns:xsd="http://www.w3.org/2001/XMLSchema" xmlns:xs="http://www.w3.org/2001/XMLSchema" xmlns:p="http://schemas.microsoft.com/office/2006/metadata/properties" xmlns:ns1="http://schemas.microsoft.com/sharepoint/v3" xmlns:ns2="32fd8832-b5ec-48b3-8ba5-d1f233ad3f59" xmlns:ns3="2953cf87-d88e-429f-9c59-d47112c6620c" targetNamespace="http://schemas.microsoft.com/office/2006/metadata/properties" ma:root="true" ma:fieldsID="6304b8b266e6f2cdd29708cee1a77dc7" ns1:_="" ns2:_="" ns3:_="">
    <xsd:import namespace="http://schemas.microsoft.com/sharepoint/v3"/>
    <xsd:import namespace="32fd8832-b5ec-48b3-8ba5-d1f233ad3f59"/>
    <xsd:import namespace="2953cf87-d88e-429f-9c59-d47112c6620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d8832-b5ec-48b3-8ba5-d1f233ad3f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3cf87-d88e-429f-9c59-d47112c6620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C8A5A0-34C2-4C72-B5A0-A9841CB7B795}">
  <ds:schemaRefs>
    <ds:schemaRef ds:uri="http://schemas.microsoft.com/office/2006/metadata/properties"/>
    <ds:schemaRef ds:uri="http://purl.org/dc/elements/1.1/"/>
    <ds:schemaRef ds:uri="http://schemas.microsoft.com/sharepoint/v3"/>
    <ds:schemaRef ds:uri="http://purl.org/dc/terms/"/>
    <ds:schemaRef ds:uri="2953cf87-d88e-429f-9c59-d47112c6620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32fd8832-b5ec-48b3-8ba5-d1f233ad3f5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40135F-7640-4106-88F0-9DDF28AECE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AECA49-6A79-4A12-8038-736A14139F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fd8832-b5ec-48b3-8ba5-d1f233ad3f59"/>
    <ds:schemaRef ds:uri="2953cf87-d88e-429f-9c59-d47112c662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11114</TotalTime>
  <Words>7757</Words>
  <Application>Microsoft Office PowerPoint</Application>
  <PresentationFormat>全屏显示(16:9)</PresentationFormat>
  <Paragraphs>595</Paragraphs>
  <Slides>103</Slides>
  <Notes>77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103</vt:i4>
      </vt:variant>
    </vt:vector>
  </HeadingPairs>
  <TitlesOfParts>
    <vt:vector size="116" baseType="lpstr">
      <vt:lpstr>Arial Unicode MS</vt:lpstr>
      <vt:lpstr>方正姚体</vt:lpstr>
      <vt:lpstr>黑体</vt:lpstr>
      <vt:lpstr>华文中宋</vt:lpstr>
      <vt:lpstr>微软雅黑</vt:lpstr>
      <vt:lpstr>Arial</vt:lpstr>
      <vt:lpstr>Bodoni MT</vt:lpstr>
      <vt:lpstr>Calibri</vt:lpstr>
      <vt:lpstr>Candara</vt:lpstr>
      <vt:lpstr>Trebuchet MS</vt:lpstr>
      <vt:lpstr>Wingdings</vt:lpstr>
      <vt:lpstr>Office Theme</vt:lpstr>
      <vt:lpstr>4_Office Theme</vt:lpstr>
      <vt:lpstr>Think Fast, Search Fast  ——Ovid平台资源使用指南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LWW Collection</vt:lpstr>
      <vt:lpstr>LWW期刊亮点</vt:lpstr>
      <vt:lpstr>LWW期刊亮点</vt:lpstr>
      <vt:lpstr>LWW期刊亮点</vt:lpstr>
      <vt:lpstr>LWW期刊亮点</vt:lpstr>
      <vt:lpstr>LWW期刊亮点</vt:lpstr>
      <vt:lpstr>LWW期刊亮点</vt:lpstr>
      <vt:lpstr>LWW期刊亮点</vt:lpstr>
      <vt:lpstr>LWW期刊亮点</vt:lpstr>
      <vt:lpstr>LWW 循证医学期刊资源</vt:lpstr>
      <vt:lpstr>MEDLINE  全科性医药学文献数据库</vt:lpstr>
      <vt:lpstr>Ovid登录方式</vt:lpstr>
      <vt:lpstr>访问链接</vt:lpstr>
      <vt:lpstr>PowerPoint 演示文稿</vt:lpstr>
      <vt:lpstr>PowerPoint 演示文稿</vt:lpstr>
      <vt:lpstr>PowerPoint 演示文稿</vt:lpstr>
      <vt:lpstr>点击  了解数据库内容</vt:lpstr>
      <vt:lpstr>点击TopArticles，查看全球下载文章排行榜 </vt:lpstr>
      <vt:lpstr>点击Search Builder，使用药物检索专项工具</vt:lpstr>
      <vt:lpstr>Ovid平台检索界面</vt:lpstr>
      <vt:lpstr>根据研究课题特点，选择合适的检索模式</vt:lpstr>
      <vt:lpstr>基本检索快速获取初步结果</vt:lpstr>
      <vt:lpstr>基本检索结果</vt:lpstr>
      <vt:lpstr>高级检索—关键词检索</vt:lpstr>
      <vt:lpstr>高级检索—Term Finder ֍</vt:lpstr>
      <vt:lpstr>Term Finder 术语查询</vt:lpstr>
      <vt:lpstr>Term Finder——Stedman医学词典</vt:lpstr>
      <vt:lpstr>Term Finder——MeSH主题词表</vt:lpstr>
      <vt:lpstr>Term Finder——MeSH主题词表——MeSH树状结构</vt:lpstr>
      <vt:lpstr>Term Finder——MeSH主题词表——作为术语使用(同义词)</vt:lpstr>
      <vt:lpstr>Term Finder——MeSH主题词表——范围注释</vt:lpstr>
      <vt:lpstr>Term Finder——MeSH主题词表——副标题</vt:lpstr>
      <vt:lpstr>Term Finder——MeSH轮排索引结果</vt:lpstr>
      <vt:lpstr>Term Finder——来自UMLS的相关术语</vt:lpstr>
      <vt:lpstr>Term Finder——选好要检索的词汇，直接添加进行检索</vt:lpstr>
      <vt:lpstr>Term Finder——选择MeSH主题词检索</vt:lpstr>
      <vt:lpstr>高级检索—主题词自动匹配</vt:lpstr>
      <vt:lpstr>主题词组合检索</vt:lpstr>
      <vt:lpstr>选择副主题词</vt:lpstr>
      <vt:lpstr>组合检索</vt:lpstr>
      <vt:lpstr>高级检索步骤化检索，更全面准确查找文献</vt:lpstr>
      <vt:lpstr>PowerPoint 演示文稿</vt:lpstr>
      <vt:lpstr>检索工具</vt:lpstr>
      <vt:lpstr>主题匹配</vt:lpstr>
      <vt:lpstr>Ovid根据主题词表提供可能匹配的主题词</vt:lpstr>
      <vt:lpstr>树型图</vt:lpstr>
      <vt:lpstr>PowerPoint 演示文稿</vt:lpstr>
      <vt:lpstr>轮排索引</vt:lpstr>
      <vt:lpstr>PowerPoint 演示文稿</vt:lpstr>
      <vt:lpstr>其他检索模式</vt:lpstr>
      <vt:lpstr>PowerPoint 演示文稿</vt:lpstr>
      <vt:lpstr>限制功能-与检索同时进行</vt:lpstr>
      <vt:lpstr>限制功能筛选全文文章</vt:lpstr>
      <vt:lpstr>检索结果工具</vt:lpstr>
      <vt:lpstr>检索结果工具-检索信息</vt:lpstr>
      <vt:lpstr>检索结果工具-筛选工具</vt:lpstr>
      <vt:lpstr>检索结果输出和全文获取</vt:lpstr>
      <vt:lpstr>Ovid检索结果输出</vt:lpstr>
      <vt:lpstr>Ovid提供多种全文链接</vt:lpstr>
      <vt:lpstr>Ovid Full Text提供详细全文和便捷功能-1</vt:lpstr>
      <vt:lpstr>Ovid Full Text提供详细全文和便捷功能-2</vt:lpstr>
      <vt:lpstr>Ovid Full Text提供详细全文和便捷功能-3</vt:lpstr>
      <vt:lpstr>Ovid Full Text输出图片、图表至幻灯片</vt:lpstr>
      <vt:lpstr>PowerPoint 演示文稿</vt:lpstr>
      <vt:lpstr>PowerPoint 演示文稿</vt:lpstr>
      <vt:lpstr>其他链接</vt:lpstr>
      <vt:lpstr>其他链接</vt:lpstr>
      <vt:lpstr>其他链接</vt:lpstr>
      <vt:lpstr>其他链接</vt:lpstr>
      <vt:lpstr>期刊浏览</vt:lpstr>
      <vt:lpstr>期刊浏览—显示页面</vt:lpstr>
      <vt:lpstr>单刊浏览</vt:lpstr>
      <vt:lpstr>PowerPoint 演示文稿</vt:lpstr>
      <vt:lpstr>丰富的多媒体资源</vt:lpstr>
      <vt:lpstr>多媒体检索 </vt:lpstr>
      <vt:lpstr>文本和多媒体检索结果一体化显示</vt:lpstr>
      <vt:lpstr>多媒体筛选工具</vt:lpstr>
      <vt:lpstr>多媒体结果页面</vt:lpstr>
      <vt:lpstr>视频播放</vt:lpstr>
      <vt:lpstr>多媒体浏览</vt:lpstr>
      <vt:lpstr>应用实例</vt:lpstr>
      <vt:lpstr>   个性化功能             ——我的工作区</vt:lpstr>
      <vt:lpstr>登录个人账号，激活我的工作区</vt:lpstr>
      <vt:lpstr>创建新的个人账号</vt:lpstr>
      <vt:lpstr>我的工作区主要功能</vt:lpstr>
      <vt:lpstr>我的课题</vt:lpstr>
      <vt:lpstr>我的课题功能嵌入整个Ovid平台</vt:lpstr>
      <vt:lpstr>我的课题的管理</vt:lpstr>
      <vt:lpstr>我的检索与定题通告</vt:lpstr>
      <vt:lpstr>自动定题通告设置1</vt:lpstr>
      <vt:lpstr>编辑修改定题通告</vt:lpstr>
      <vt:lpstr>Email收到的定题通告-实例</vt:lpstr>
      <vt:lpstr>我的期刊目录订阅服务</vt:lpstr>
      <vt:lpstr>剪贴摘录直接保存文本信息至我的课题</vt:lpstr>
      <vt:lpstr>批注</vt:lpstr>
      <vt:lpstr>如需要更多详细内容</vt:lpstr>
      <vt:lpstr>PowerPoint 演示文稿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Dethier / Wolters Kluwer</dc:creator>
  <cp:lastModifiedBy>Li, Ning</cp:lastModifiedBy>
  <cp:revision>392</cp:revision>
  <cp:lastPrinted>2015-09-14T14:00:05Z</cp:lastPrinted>
  <dcterms:created xsi:type="dcterms:W3CDTF">2014-09-21T18:13:09Z</dcterms:created>
  <dcterms:modified xsi:type="dcterms:W3CDTF">2021-05-25T06:24:30Z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0x01010080F267EE371B814AAFC5C4DFC9B06D66</vt:lpwstr>
  </property>
</Properties>
</file>